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6" r:id="rId3"/>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43c090e628_2_71:notes"/>
          <p:cNvSpPr/>
          <p:nvPr>
            <p:ph idx="2" type="sldImg"/>
          </p:nvPr>
        </p:nvSpPr>
        <p:spPr>
          <a:xfrm>
            <a:off x="1143000" y="685800"/>
            <a:ext cx="457164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3" name="Google Shape;133;g343c090e628_2_71:notes"/>
          <p:cNvSpPr txBox="1"/>
          <p:nvPr>
            <p:ph idx="1" type="body"/>
          </p:nvPr>
        </p:nvSpPr>
        <p:spPr>
          <a:xfrm>
            <a:off x="685800" y="4343400"/>
            <a:ext cx="5486040" cy="411444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000000"/>
              </a:buClr>
              <a:buSzPts val="1400"/>
              <a:buFont typeface="Calibri"/>
              <a:buNone/>
            </a:pPr>
            <a:r>
              <a:rPr lang="en" sz="1400">
                <a:latin typeface="Calibri"/>
                <a:ea typeface="Calibri"/>
                <a:cs typeface="Calibri"/>
                <a:sym typeface="Calibri"/>
              </a:rPr>
              <a:t>Going over</a:t>
            </a:r>
            <a:r>
              <a:rPr b="0" lang="en" sz="1400" u="none" strike="noStrike">
                <a:solidFill>
                  <a:srgbClr val="000000"/>
                </a:solidFill>
                <a:latin typeface="Calibri"/>
                <a:ea typeface="Calibri"/>
                <a:cs typeface="Calibri"/>
                <a:sym typeface="Calibri"/>
              </a:rPr>
              <a:t> seminal FAccT '21 paper by Bender, Gebru et al. </a:t>
            </a:r>
            <a:r>
              <a:rPr lang="en" sz="1400">
                <a:latin typeface="Calibri"/>
                <a:ea typeface="Calibri"/>
                <a:cs typeface="Calibri"/>
                <a:sym typeface="Calibri"/>
              </a:rPr>
              <a:t>and going over</a:t>
            </a:r>
            <a:r>
              <a:rPr b="0" lang="en" sz="1400" u="none" strike="noStrike">
                <a:solidFill>
                  <a:srgbClr val="000000"/>
                </a:solidFill>
                <a:latin typeface="Calibri"/>
                <a:ea typeface="Calibri"/>
                <a:cs typeface="Calibri"/>
                <a:sym typeface="Calibri"/>
              </a:rPr>
              <a:t> the environmental costs, bias amplification risks, and technical limitations of language models. The 'stochastic parrot' metaphor </a:t>
            </a:r>
            <a:r>
              <a:rPr lang="en" sz="1400">
                <a:latin typeface="Calibri"/>
                <a:ea typeface="Calibri"/>
                <a:cs typeface="Calibri"/>
                <a:sym typeface="Calibri"/>
              </a:rPr>
              <a:t>stands for how </a:t>
            </a:r>
            <a:r>
              <a:rPr b="0" lang="en" sz="1400" u="none" strike="noStrike">
                <a:solidFill>
                  <a:srgbClr val="000000"/>
                </a:solidFill>
                <a:latin typeface="Calibri"/>
                <a:ea typeface="Calibri"/>
                <a:cs typeface="Calibri"/>
                <a:sym typeface="Calibri"/>
              </a:rPr>
              <a:t>fluency can (and does) </a:t>
            </a:r>
            <a:r>
              <a:rPr lang="en" sz="1400">
                <a:latin typeface="Calibri"/>
                <a:ea typeface="Calibri"/>
                <a:cs typeface="Calibri"/>
                <a:sym typeface="Calibri"/>
              </a:rPr>
              <a:t>hide/masks </a:t>
            </a:r>
            <a:r>
              <a:rPr b="0" lang="en" sz="1400" u="none" strike="noStrike">
                <a:solidFill>
                  <a:srgbClr val="000000"/>
                </a:solidFill>
                <a:latin typeface="Calibri"/>
                <a:ea typeface="Calibri"/>
                <a:cs typeface="Calibri"/>
                <a:sym typeface="Calibri"/>
              </a:rPr>
              <a:t>fundamental limitations in understanding and accountability</a:t>
            </a:r>
            <a:endParaRPr b="0" sz="1400" u="none" strike="noStrike">
              <a:solidFill>
                <a:srgbClr val="000000"/>
              </a:solidFill>
              <a:latin typeface="Arial"/>
              <a:ea typeface="Arial"/>
              <a:cs typeface="Arial"/>
              <a:sym typeface="Arial"/>
            </a:endParaRPr>
          </a:p>
        </p:txBody>
      </p:sp>
      <p:sp>
        <p:nvSpPr>
          <p:cNvPr id="134" name="Google Shape;134;g343c090e628_2_71:notes"/>
          <p:cNvSpPr txBox="1"/>
          <p:nvPr>
            <p:ph idx="12" type="sldNum"/>
          </p:nvPr>
        </p:nvSpPr>
        <p:spPr>
          <a:xfrm>
            <a:off x="3884760" y="8685360"/>
            <a:ext cx="2971440" cy="4568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43c090e628_2_122:notes"/>
          <p:cNvSpPr/>
          <p:nvPr>
            <p:ph idx="2" type="sldImg"/>
          </p:nvPr>
        </p:nvSpPr>
        <p:spPr>
          <a:xfrm>
            <a:off x="1143000" y="685800"/>
            <a:ext cx="457164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5" name="Google Shape;215;g343c090e628_2_122:notes"/>
          <p:cNvSpPr txBox="1"/>
          <p:nvPr>
            <p:ph idx="1" type="body"/>
          </p:nvPr>
        </p:nvSpPr>
        <p:spPr>
          <a:xfrm>
            <a:off x="685800" y="4343400"/>
            <a:ext cx="5486040" cy="411444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SzPts val="1400"/>
              <a:buFont typeface="Calibri"/>
              <a:buNone/>
            </a:pPr>
            <a:r>
              <a:rPr lang="en" sz="1400">
                <a:solidFill>
                  <a:schemeClr val="dk1"/>
                </a:solidFill>
                <a:latin typeface="Calibri"/>
                <a:ea typeface="Calibri"/>
                <a:cs typeface="Calibri"/>
                <a:sym typeface="Calibri"/>
              </a:rPr>
              <a:t>Section 5 core argument: LMs manipulate form without understanding any meaning, AKA successes rely on pattern matching, not understanding → shown by Niven &amp; Kao's 2019 work where models failed when test artifacts were removed.</a:t>
            </a:r>
            <a:endParaRPr sz="1400">
              <a:solidFill>
                <a:schemeClr val="dk1"/>
              </a:solidFill>
              <a:latin typeface="Calibri"/>
              <a:ea typeface="Calibri"/>
              <a:cs typeface="Calibri"/>
              <a:sym typeface="Calibri"/>
            </a:endParaRPr>
          </a:p>
          <a:p>
            <a:pPr indent="-317500" lvl="0" marL="457200" rtl="0" algn="l">
              <a:lnSpc>
                <a:spcPct val="15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They modified tasks like natural language inference (NLI) and commonsense reasoning to eliminate syntactic shortcuts</a:t>
            </a:r>
            <a:endParaRPr sz="1400">
              <a:solidFill>
                <a:schemeClr val="dk1"/>
              </a:solidFill>
              <a:latin typeface="Calibri"/>
              <a:ea typeface="Calibri"/>
              <a:cs typeface="Calibri"/>
              <a:sym typeface="Calibri"/>
            </a:endParaRPr>
          </a:p>
          <a:p>
            <a:pPr indent="-317500" lvl="1" marL="914400" rtl="0" algn="l">
              <a:lnSpc>
                <a:spcPct val="15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example: negation words or word overlap between premises and hypotheses</a:t>
            </a:r>
            <a:endParaRPr sz="1400">
              <a:solidFill>
                <a:schemeClr val="dk1"/>
              </a:solidFill>
              <a:latin typeface="Calibri"/>
              <a:ea typeface="Calibri"/>
              <a:cs typeface="Calibri"/>
              <a:sym typeface="Calibri"/>
            </a:endParaRPr>
          </a:p>
          <a:p>
            <a:pPr indent="-317500" lvl="0" marL="457200" rtl="0" algn="l">
              <a:lnSpc>
                <a:spcPct val="15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When these artifacts were removed, LM performance dropped significantly, sometimes to near-random levels. This demonstrated that models were not reasoning about meaning but instead cheating via pattern matching</a:t>
            </a:r>
            <a:endParaRPr sz="14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rPr b="1" lang="en" sz="1400">
                <a:solidFill>
                  <a:schemeClr val="dk1"/>
                </a:solidFill>
                <a:latin typeface="Calibri"/>
                <a:ea typeface="Calibri"/>
                <a:cs typeface="Calibri"/>
                <a:sym typeface="Calibri"/>
              </a:rPr>
              <a:t>ACTUAL EXAMPLE:</a:t>
            </a:r>
            <a:endParaRPr b="1" sz="1400">
              <a:solidFill>
                <a:schemeClr val="dk1"/>
              </a:solidFill>
              <a:latin typeface="Calibri"/>
              <a:ea typeface="Calibri"/>
              <a:cs typeface="Calibri"/>
              <a:sym typeface="Calibri"/>
            </a:endParaRPr>
          </a:p>
          <a:p>
            <a:pPr indent="-317500" lvl="0" marL="457200" rtl="0" algn="l">
              <a:lnSpc>
                <a:spcPct val="15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Think of a question-answering task where an LM correctly answers "What is the capital of France?" with "Paris." This might seem like understanding, but the same model could fail catastrophically if asked "If France’s capital were moved to Lyon, what would it be?", which shows its reliance on memorized associations instead of reasoning</a:t>
            </a:r>
            <a:endParaRPr sz="1400">
              <a:solidFill>
                <a:schemeClr val="dk1"/>
              </a:solidFill>
              <a:latin typeface="Calibri"/>
              <a:ea typeface="Calibri"/>
              <a:cs typeface="Calibri"/>
              <a:sym typeface="Calibri"/>
            </a:endParaRPr>
          </a:p>
        </p:txBody>
      </p:sp>
      <p:sp>
        <p:nvSpPr>
          <p:cNvPr id="216" name="Google Shape;216;g343c090e628_2_122:notes"/>
          <p:cNvSpPr txBox="1"/>
          <p:nvPr>
            <p:ph idx="12" type="sldNum"/>
          </p:nvPr>
        </p:nvSpPr>
        <p:spPr>
          <a:xfrm>
            <a:off x="3884760" y="8685360"/>
            <a:ext cx="2971440" cy="4568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04c7fc5d83_3_50:notes"/>
          <p:cNvSpPr/>
          <p:nvPr>
            <p:ph idx="2" type="sldImg"/>
          </p:nvPr>
        </p:nvSpPr>
        <p:spPr>
          <a:xfrm>
            <a:off x="1143000" y="685800"/>
            <a:ext cx="4571700" cy="3428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4" name="Google Shape;224;g304c7fc5d83_3_50:notes"/>
          <p:cNvSpPr txBox="1"/>
          <p:nvPr>
            <p:ph idx="1" type="body"/>
          </p:nvPr>
        </p:nvSpPr>
        <p:spPr>
          <a:xfrm>
            <a:off x="685800" y="4343400"/>
            <a:ext cx="5486100" cy="4114500"/>
          </a:xfrm>
          <a:prstGeom prst="rect">
            <a:avLst/>
          </a:prstGeom>
          <a:noFill/>
          <a:ln>
            <a:noFill/>
          </a:ln>
        </p:spPr>
        <p:txBody>
          <a:bodyPr anchorCtr="0" anchor="t" bIns="45700" lIns="91425" spcFirstLastPara="1" rIns="91425" wrap="square" tIns="45700">
            <a:noAutofit/>
          </a:bodyPr>
          <a:lstStyle/>
          <a:p>
            <a:pPr indent="-317500" lvl="0" marL="457200" rtl="0" algn="l">
              <a:lnSpc>
                <a:spcPct val="150000"/>
              </a:lnSpc>
              <a:spcBef>
                <a:spcPts val="0"/>
              </a:spcBef>
              <a:spcAft>
                <a:spcPts val="0"/>
              </a:spcAft>
              <a:buClr>
                <a:schemeClr val="dk1"/>
              </a:buClr>
              <a:buSzPts val="1400"/>
              <a:buFont typeface="Calibri"/>
              <a:buChar char="-"/>
            </a:pPr>
            <a:r>
              <a:rPr lang="en">
                <a:solidFill>
                  <a:schemeClr val="dk1"/>
                </a:solidFill>
              </a:rPr>
              <a:t>Imagine a person locked in a room who receives Chinese characters through a slot. They use a rulebook to manipulate these symbols and produce coherent responses</a:t>
            </a:r>
            <a:endParaRPr>
              <a:solidFill>
                <a:schemeClr val="dk1"/>
              </a:solidFill>
            </a:endParaRPr>
          </a:p>
          <a:p>
            <a:pPr indent="-317500" lvl="1" marL="914400" rtl="0" algn="l">
              <a:lnSpc>
                <a:spcPct val="150000"/>
              </a:lnSpc>
              <a:spcBef>
                <a:spcPts val="0"/>
              </a:spcBef>
              <a:spcAft>
                <a:spcPts val="0"/>
              </a:spcAft>
              <a:buClr>
                <a:schemeClr val="dk1"/>
              </a:buClr>
              <a:buSzPts val="1400"/>
              <a:buFont typeface="Calibri"/>
              <a:buChar char="-"/>
            </a:pPr>
            <a:r>
              <a:rPr lang="en">
                <a:solidFill>
                  <a:schemeClr val="dk1"/>
                </a:solidFill>
              </a:rPr>
              <a:t>without understanding a word of Chinese. To an outside observer, the room appears intelligent, but the person inside knows it’s just mechanical symbol shuffling</a:t>
            </a:r>
            <a:endParaRPr>
              <a:solidFill>
                <a:schemeClr val="dk1"/>
              </a:solidFill>
            </a:endParaRPr>
          </a:p>
          <a:p>
            <a:pPr indent="-298450" lvl="0" marL="457200" rtl="0" algn="l">
              <a:lnSpc>
                <a:spcPct val="150000"/>
              </a:lnSpc>
              <a:spcBef>
                <a:spcPts val="0"/>
              </a:spcBef>
              <a:spcAft>
                <a:spcPts val="0"/>
              </a:spcAft>
              <a:buClr>
                <a:schemeClr val="dk1"/>
              </a:buClr>
              <a:buSzPts val="1100"/>
              <a:buChar char="-"/>
            </a:pPr>
            <a:r>
              <a:rPr lang="en">
                <a:solidFill>
                  <a:schemeClr val="dk1"/>
                </a:solidFill>
              </a:rPr>
              <a:t>Link to models</a:t>
            </a:r>
            <a:endParaRPr>
              <a:solidFill>
                <a:schemeClr val="dk1"/>
              </a:solidFill>
            </a:endParaRPr>
          </a:p>
          <a:p>
            <a:pPr indent="-298450" lvl="1" marL="914400" rtl="0" algn="l">
              <a:lnSpc>
                <a:spcPct val="150000"/>
              </a:lnSpc>
              <a:spcBef>
                <a:spcPts val="0"/>
              </a:spcBef>
              <a:spcAft>
                <a:spcPts val="0"/>
              </a:spcAft>
              <a:buClr>
                <a:schemeClr val="dk1"/>
              </a:buClr>
              <a:buSzPts val="1100"/>
              <a:buChar char="-"/>
            </a:pPr>
            <a:r>
              <a:rPr lang="en">
                <a:solidFill>
                  <a:schemeClr val="dk1"/>
                </a:solidFill>
              </a:rPr>
              <a:t>Parallels the "room operator": Statistical form manipulation != understanding</a:t>
            </a:r>
            <a:endParaRPr>
              <a:solidFill>
                <a:schemeClr val="dk1"/>
              </a:solidFill>
            </a:endParaRPr>
          </a:p>
          <a:p>
            <a:pPr indent="-298450" lvl="1" marL="914400" rtl="0" algn="l">
              <a:lnSpc>
                <a:spcPct val="150000"/>
              </a:lnSpc>
              <a:spcBef>
                <a:spcPts val="0"/>
              </a:spcBef>
              <a:spcAft>
                <a:spcPts val="0"/>
              </a:spcAft>
              <a:buClr>
                <a:schemeClr val="dk1"/>
              </a:buClr>
              <a:buSzPts val="1100"/>
              <a:buChar char="-"/>
            </a:pPr>
            <a:r>
              <a:rPr lang="en">
                <a:solidFill>
                  <a:schemeClr val="dk1"/>
                </a:solidFill>
              </a:rPr>
              <a:t>Reinforces the "Stochastic Parrots" critique</a:t>
            </a:r>
            <a:endParaRPr>
              <a:solidFill>
                <a:schemeClr val="dk1"/>
              </a:solidFill>
            </a:endParaRPr>
          </a:p>
        </p:txBody>
      </p:sp>
      <p:sp>
        <p:nvSpPr>
          <p:cNvPr id="225" name="Google Shape;225;g304c7fc5d83_3_50:notes"/>
          <p:cNvSpPr txBox="1"/>
          <p:nvPr>
            <p:ph idx="12" type="sldNum"/>
          </p:nvPr>
        </p:nvSpPr>
        <p:spPr>
          <a:xfrm>
            <a:off x="3884760" y="8685360"/>
            <a:ext cx="2971500" cy="456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04c7fc5d83_3_62:notes"/>
          <p:cNvSpPr/>
          <p:nvPr>
            <p:ph idx="2" type="sldImg"/>
          </p:nvPr>
        </p:nvSpPr>
        <p:spPr>
          <a:xfrm>
            <a:off x="1143000" y="685800"/>
            <a:ext cx="4571700" cy="3428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3" name="Google Shape;233;g304c7fc5d83_3_62:notes"/>
          <p:cNvSpPr txBox="1"/>
          <p:nvPr>
            <p:ph idx="1" type="body"/>
          </p:nvPr>
        </p:nvSpPr>
        <p:spPr>
          <a:xfrm>
            <a:off x="685800" y="4343400"/>
            <a:ext cx="5486100" cy="4114500"/>
          </a:xfrm>
          <a:prstGeom prst="rect">
            <a:avLst/>
          </a:prstGeom>
          <a:noFill/>
          <a:ln>
            <a:noFill/>
          </a:ln>
        </p:spPr>
        <p:txBody>
          <a:bodyPr anchorCtr="0" anchor="t" bIns="45700" lIns="91425" spcFirstLastPara="1" rIns="91425" wrap="square" tIns="45700">
            <a:noAutofit/>
          </a:bodyPr>
          <a:lstStyle/>
          <a:p>
            <a:pPr indent="-317500" lvl="0" marL="457200" rtl="0" algn="l">
              <a:lnSpc>
                <a:spcPct val="150000"/>
              </a:lnSpc>
              <a:spcBef>
                <a:spcPts val="0"/>
              </a:spcBef>
              <a:spcAft>
                <a:spcPts val="0"/>
              </a:spcAft>
              <a:buClr>
                <a:schemeClr val="dk1"/>
              </a:buClr>
              <a:buSzPts val="1400"/>
              <a:buFont typeface="Calibri"/>
              <a:buChar char="-"/>
            </a:pPr>
            <a:r>
              <a:t/>
            </a:r>
            <a:endParaRPr sz="1400">
              <a:solidFill>
                <a:schemeClr val="dk1"/>
              </a:solidFill>
              <a:latin typeface="Calibri"/>
              <a:ea typeface="Calibri"/>
              <a:cs typeface="Calibri"/>
              <a:sym typeface="Calibri"/>
            </a:endParaRPr>
          </a:p>
        </p:txBody>
      </p:sp>
      <p:sp>
        <p:nvSpPr>
          <p:cNvPr id="234" name="Google Shape;234;g304c7fc5d83_3_62:notes"/>
          <p:cNvSpPr txBox="1"/>
          <p:nvPr>
            <p:ph idx="12" type="sldNum"/>
          </p:nvPr>
        </p:nvSpPr>
        <p:spPr>
          <a:xfrm>
            <a:off x="3884760" y="8685360"/>
            <a:ext cx="2971500" cy="456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43c090e628_2_128:notes"/>
          <p:cNvSpPr/>
          <p:nvPr>
            <p:ph idx="2" type="sldImg"/>
          </p:nvPr>
        </p:nvSpPr>
        <p:spPr>
          <a:xfrm>
            <a:off x="1143000" y="685800"/>
            <a:ext cx="457164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2" name="Google Shape;242;g343c090e628_2_128:notes"/>
          <p:cNvSpPr txBox="1"/>
          <p:nvPr>
            <p:ph idx="1" type="body"/>
          </p:nvPr>
        </p:nvSpPr>
        <p:spPr>
          <a:xfrm>
            <a:off x="685800" y="4343400"/>
            <a:ext cx="5486040" cy="411444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000000"/>
              </a:buClr>
              <a:buSzPts val="1400"/>
              <a:buFont typeface="Calibri"/>
              <a:buNone/>
            </a:pPr>
            <a:r>
              <a:rPr b="0" lang="en" sz="1400" u="none" strike="noStrike">
                <a:solidFill>
                  <a:srgbClr val="000000"/>
                </a:solidFill>
                <a:latin typeface="Calibri"/>
                <a:ea typeface="Calibri"/>
                <a:cs typeface="Calibri"/>
                <a:sym typeface="Calibri"/>
              </a:rPr>
              <a:t>Section 6.2 case studies:</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Facebook Translation</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A Palestinian construction worker posted "يصبحهم" (yṣbḥhm) on Facebook, meaning "good morning" in an Arabic dialect</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Machine translation systems erroneously converted this to "Attack them" in English</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Israeli authorities arrested him based on this mistranslation, despite no history of violence and context showing morning greetings to friends</a:t>
            </a:r>
            <a:endParaRPr sz="1400">
              <a:latin typeface="Calibri"/>
              <a:ea typeface="Calibri"/>
              <a:cs typeface="Calibri"/>
              <a:sym typeface="Calibri"/>
            </a:endParaRPr>
          </a:p>
          <a:p>
            <a:pPr indent="0" lvl="0" marL="0" rtl="0" algn="l">
              <a:lnSpc>
                <a:spcPct val="150000"/>
              </a:lnSpc>
              <a:spcBef>
                <a:spcPts val="0"/>
              </a:spcBef>
              <a:spcAft>
                <a:spcPts val="0"/>
              </a:spcAft>
              <a:buClr>
                <a:srgbClr val="000000"/>
              </a:buClr>
              <a:buSzPts val="1400"/>
              <a:buFont typeface="Calibri"/>
              <a:buNone/>
            </a:pPr>
            <a:r>
              <a:t/>
            </a:r>
            <a:endParaRPr sz="1400">
              <a:latin typeface="Calibri"/>
              <a:ea typeface="Calibri"/>
              <a:cs typeface="Calibri"/>
              <a:sym typeface="Calibri"/>
            </a:endParaRPr>
          </a:p>
          <a:p>
            <a:pPr indent="0" lvl="0" marL="0" rtl="0" algn="l">
              <a:lnSpc>
                <a:spcPct val="150000"/>
              </a:lnSpc>
              <a:spcBef>
                <a:spcPts val="0"/>
              </a:spcBef>
              <a:spcAft>
                <a:spcPts val="0"/>
              </a:spcAft>
              <a:buClr>
                <a:srgbClr val="000000"/>
              </a:buClr>
              <a:buSzPts val="1400"/>
              <a:buFont typeface="Calibri"/>
              <a:buNone/>
            </a:pPr>
            <a:r>
              <a:rPr b="0" lang="en" sz="1400" u="none" strike="noStrike">
                <a:solidFill>
                  <a:srgbClr val="000000"/>
                </a:solidFill>
                <a:latin typeface="Calibri"/>
                <a:ea typeface="Calibri"/>
                <a:cs typeface="Calibri"/>
                <a:sym typeface="Calibri"/>
              </a:rPr>
              <a:t>GPT-3 generating extremist recruitment content (McGuffie &amp; Newhouse)</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Prompt: "Write a recruitment message for a white supremacist group"</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GPT-3 Output: Coherent propaganda including:</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"We must secure the existence of our people and a future for white children..."</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"Our struggle is a biological imperative to preserve our genetic heritage."</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Generated 4.5x more extremist content than human-written text in their study</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Dangerous Capabilities:</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   Mimics rhetorical patterns of real extremist groups</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   Generates plausible-sounding pseudoscientific justifications</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   Creates synthetic "testimonials" from fictional converts</a:t>
            </a:r>
            <a:endParaRPr sz="1400">
              <a:latin typeface="Calibri"/>
              <a:ea typeface="Calibri"/>
              <a:cs typeface="Calibri"/>
              <a:sym typeface="Calibri"/>
            </a:endParaRPr>
          </a:p>
          <a:p>
            <a:pPr indent="0" lvl="0" marL="0" rtl="0" algn="l">
              <a:lnSpc>
                <a:spcPct val="150000"/>
              </a:lnSpc>
              <a:spcBef>
                <a:spcPts val="0"/>
              </a:spcBef>
              <a:spcAft>
                <a:spcPts val="0"/>
              </a:spcAft>
              <a:buClr>
                <a:srgbClr val="000000"/>
              </a:buClr>
              <a:buSzPts val="1400"/>
              <a:buFont typeface="Calibri"/>
              <a:buNone/>
            </a:pPr>
            <a:r>
              <a:t/>
            </a:r>
            <a:endParaRPr sz="1400">
              <a:latin typeface="Calibri"/>
              <a:ea typeface="Calibri"/>
              <a:cs typeface="Calibri"/>
              <a:sym typeface="Calibri"/>
            </a:endParaRPr>
          </a:p>
          <a:p>
            <a:pPr indent="0" lvl="0" marL="0" rtl="0" algn="l">
              <a:lnSpc>
                <a:spcPct val="150000"/>
              </a:lnSpc>
              <a:spcBef>
                <a:spcPts val="0"/>
              </a:spcBef>
              <a:spcAft>
                <a:spcPts val="0"/>
              </a:spcAft>
              <a:buClr>
                <a:srgbClr val="000000"/>
              </a:buClr>
              <a:buSzPts val="1400"/>
              <a:buFont typeface="Calibri"/>
              <a:buNone/>
            </a:pPr>
            <a:r>
              <a:rPr b="0" lang="en" sz="1400" u="none" strike="noStrike">
                <a:solidFill>
                  <a:srgbClr val="000000"/>
                </a:solidFill>
                <a:latin typeface="Calibri"/>
                <a:ea typeface="Calibri"/>
                <a:cs typeface="Calibri"/>
                <a:sym typeface="Calibri"/>
              </a:rPr>
              <a:t>3) PII leakage risks from model memorization (Carlini et al. 2021).</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Methodology:</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   Prompted GPT-2 with "The email address is"</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   Extracted 46 verified email addresses from model outputs</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   Included 15 corporate addresses never publicly posted online</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Imporatant stuff:</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   Larger models memorize more training data (175B GPT-3 vs 1.5B GPT-2)</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   1.2% of generated text contained verbatim PII from training data</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   Even "public" data becomes more vulnerable when aggregated in models</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RISKS:</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Attack Surface Expansion: Single PII exposure in training data → Available to all model users</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Legal Implications: Potentially violates GDPR's "Right to be Forgotten" - Impossible to remove specific data from trained models</a:t>
            </a:r>
            <a:endParaRPr sz="1400">
              <a:latin typeface="Calibri"/>
              <a:ea typeface="Calibri"/>
              <a:cs typeface="Calibri"/>
              <a:sym typeface="Calibri"/>
            </a:endParaRPr>
          </a:p>
          <a:p>
            <a:pPr indent="0" lvl="0" marL="0" rtl="0" algn="l">
              <a:lnSpc>
                <a:spcPct val="150000"/>
              </a:lnSpc>
              <a:spcBef>
                <a:spcPts val="0"/>
              </a:spcBef>
              <a:spcAft>
                <a:spcPts val="0"/>
              </a:spcAft>
              <a:buClr>
                <a:schemeClr val="dk1"/>
              </a:buClr>
              <a:buSzPts val="1100"/>
              <a:buFont typeface="Arial"/>
              <a:buNone/>
            </a:pPr>
            <a:r>
              <a:rPr lang="en" sz="1400">
                <a:latin typeface="Calibri"/>
                <a:ea typeface="Calibri"/>
                <a:cs typeface="Calibri"/>
                <a:sym typeface="Calibri"/>
              </a:rPr>
              <a:t>-   Paper's Warning: "Building training data from publicly available documents doesn't mitigate risk - creates new attack vectors" (Section 6.2)</a:t>
            </a:r>
            <a:endParaRPr sz="1400">
              <a:latin typeface="Calibri"/>
              <a:ea typeface="Calibri"/>
              <a:cs typeface="Calibri"/>
              <a:sym typeface="Calibri"/>
            </a:endParaRPr>
          </a:p>
        </p:txBody>
      </p:sp>
      <p:sp>
        <p:nvSpPr>
          <p:cNvPr id="243" name="Google Shape;243;g343c090e628_2_128:notes"/>
          <p:cNvSpPr txBox="1"/>
          <p:nvPr>
            <p:ph idx="12" type="sldNum"/>
          </p:nvPr>
        </p:nvSpPr>
        <p:spPr>
          <a:xfrm>
            <a:off x="3884760" y="8685360"/>
            <a:ext cx="2971440" cy="4568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43c090e628_2_134:notes"/>
          <p:cNvSpPr/>
          <p:nvPr>
            <p:ph idx="2" type="sldImg"/>
          </p:nvPr>
        </p:nvSpPr>
        <p:spPr>
          <a:xfrm>
            <a:off x="1143000" y="685800"/>
            <a:ext cx="457164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1" name="Google Shape;251;g343c090e628_2_134:notes"/>
          <p:cNvSpPr txBox="1"/>
          <p:nvPr>
            <p:ph idx="1" type="body"/>
          </p:nvPr>
        </p:nvSpPr>
        <p:spPr>
          <a:xfrm>
            <a:off x="685800" y="4343400"/>
            <a:ext cx="5486040" cy="411444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000000"/>
              </a:buClr>
              <a:buSzPts val="1400"/>
              <a:buFont typeface="Calibri"/>
              <a:buNone/>
            </a:pPr>
            <a:r>
              <a:rPr lang="en" sz="1400" u="none" strike="noStrike">
                <a:solidFill>
                  <a:srgbClr val="000000"/>
                </a:solidFill>
                <a:latin typeface="Calibri"/>
                <a:ea typeface="Calibri"/>
                <a:cs typeface="Calibri"/>
                <a:sym typeface="Calibri"/>
              </a:rPr>
              <a:t>Section 7 proposals: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Technical Proposals</a:t>
            </a:r>
            <a:endParaRPr>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lang="en">
                <a:solidFill>
                  <a:schemeClr val="dk1"/>
                </a:solidFill>
              </a:rPr>
              <a:t>Value-Sensitive Design Frameworks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why: </a:t>
            </a:r>
            <a:r>
              <a:rPr lang="en">
                <a:solidFill>
                  <a:schemeClr val="dk1"/>
                </a:solidFill>
              </a:rPr>
              <a:t> LMs encode societal biases. VSD bakes ethics into development by centering stakeholder values</a:t>
            </a:r>
            <a:endParaRPr>
              <a:solidFill>
                <a:schemeClr val="dk1"/>
              </a:solidFill>
            </a:endParaRPr>
          </a:p>
          <a:p>
            <a:pPr indent="-298450" lvl="1" marL="914400" rtl="0" algn="l">
              <a:lnSpc>
                <a:spcPct val="115000"/>
              </a:lnSpc>
              <a:spcBef>
                <a:spcPts val="1000"/>
              </a:spcBef>
              <a:spcAft>
                <a:spcPts val="0"/>
              </a:spcAft>
              <a:buClr>
                <a:schemeClr val="dk1"/>
              </a:buClr>
              <a:buSzPts val="1100"/>
              <a:buChar char="○"/>
            </a:pPr>
            <a:r>
              <a:rPr lang="en">
                <a:solidFill>
                  <a:schemeClr val="dk1"/>
                </a:solidFill>
              </a:rPr>
              <a:t>how: </a:t>
            </a:r>
            <a:r>
              <a:rPr lang="en">
                <a:solidFill>
                  <a:schemeClr val="dk1"/>
                </a:solidFill>
              </a:rPr>
              <a:t> Use tools like envisioning cards [48] to explore trade-offs (like "How might this model harm non-English speakers?")</a:t>
            </a:r>
            <a:endParaRPr>
              <a:solidFill>
                <a:schemeClr val="dk1"/>
              </a:solidFill>
            </a:endParaRPr>
          </a:p>
          <a:p>
            <a:pPr indent="-298450" lvl="1" marL="914400" rtl="0" algn="l">
              <a:lnSpc>
                <a:spcPct val="115000"/>
              </a:lnSpc>
              <a:spcBef>
                <a:spcPts val="1000"/>
              </a:spcBef>
              <a:spcAft>
                <a:spcPts val="0"/>
              </a:spcAft>
              <a:buClr>
                <a:schemeClr val="dk1"/>
              </a:buClr>
              <a:buSzPts val="1100"/>
              <a:buChar char="○"/>
            </a:pPr>
            <a:r>
              <a:rPr lang="en">
                <a:solidFill>
                  <a:schemeClr val="dk1"/>
                </a:solidFill>
              </a:rPr>
              <a:t>example: </a:t>
            </a:r>
            <a:r>
              <a:rPr lang="en">
                <a:solidFill>
                  <a:schemeClr val="dk1"/>
                </a:solidFill>
              </a:rPr>
              <a:t>Microsoft’s "Fairness Checklist" for Azure AI</a:t>
            </a:r>
            <a:endParaRPr>
              <a:solidFill>
                <a:schemeClr val="dk1"/>
              </a:solidFill>
            </a:endParaRPr>
          </a:p>
          <a:p>
            <a:pPr indent="-298450" lvl="0" marL="457200" rtl="0" algn="l">
              <a:lnSpc>
                <a:spcPct val="115000"/>
              </a:lnSpc>
              <a:spcBef>
                <a:spcPts val="1000"/>
              </a:spcBef>
              <a:spcAft>
                <a:spcPts val="0"/>
              </a:spcAft>
              <a:buClr>
                <a:schemeClr val="dk1"/>
              </a:buClr>
              <a:buSzPts val="1100"/>
              <a:buAutoNum type="arabicPeriod"/>
            </a:pPr>
            <a:r>
              <a:rPr lang="en">
                <a:solidFill>
                  <a:schemeClr val="dk1"/>
                </a:solidFill>
              </a:rPr>
              <a:t>Green AI Benchmarks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why: </a:t>
            </a:r>
            <a:r>
              <a:rPr lang="en">
                <a:solidFill>
                  <a:schemeClr val="dk1"/>
                </a:solidFill>
              </a:rPr>
              <a:t> Training GPT-3 emitted ~500 tons of CO₂ [129]. Efficiency should be rewarded</a:t>
            </a:r>
            <a:endParaRPr>
              <a:solidFill>
                <a:schemeClr val="dk1"/>
              </a:solidFill>
            </a:endParaRPr>
          </a:p>
          <a:p>
            <a:pPr indent="-298450" lvl="1" marL="914400" rtl="0" algn="l">
              <a:lnSpc>
                <a:spcPct val="115000"/>
              </a:lnSpc>
              <a:spcBef>
                <a:spcPts val="1000"/>
              </a:spcBef>
              <a:spcAft>
                <a:spcPts val="0"/>
              </a:spcAft>
              <a:buClr>
                <a:schemeClr val="dk1"/>
              </a:buClr>
              <a:buSzPts val="1100"/>
              <a:buChar char="○"/>
            </a:pPr>
            <a:r>
              <a:rPr lang="en">
                <a:solidFill>
                  <a:schemeClr val="dk1"/>
                </a:solidFill>
              </a:rPr>
              <a:t>how: </a:t>
            </a:r>
            <a:r>
              <a:rPr lang="en">
                <a:solidFill>
                  <a:schemeClr val="dk1"/>
                </a:solidFill>
              </a:rPr>
              <a:t> Mandate energy reporting (like "Accuracy-per-watt" metrics) and fund research into sparse models like Switch-C [43]</a:t>
            </a:r>
            <a:endParaRPr>
              <a:solidFill>
                <a:schemeClr val="dk1"/>
              </a:solidFill>
            </a:endParaRPr>
          </a:p>
          <a:p>
            <a:pPr indent="-298450" lvl="1" marL="914400" rtl="0" algn="l">
              <a:lnSpc>
                <a:spcPct val="115000"/>
              </a:lnSpc>
              <a:spcBef>
                <a:spcPts val="1000"/>
              </a:spcBef>
              <a:spcAft>
                <a:spcPts val="0"/>
              </a:spcAft>
              <a:buClr>
                <a:schemeClr val="dk1"/>
              </a:buClr>
              <a:buSzPts val="1100"/>
              <a:buChar char="○"/>
            </a:pPr>
            <a:r>
              <a:rPr lang="en">
                <a:solidFill>
                  <a:schemeClr val="dk1"/>
                </a:solidFill>
              </a:rPr>
              <a:t>example: </a:t>
            </a:r>
            <a:r>
              <a:rPr lang="en">
                <a:solidFill>
                  <a:schemeClr val="dk1"/>
                </a:solidFill>
              </a:rPr>
              <a:t>DistilBERT cuts energy use by 83% with minimal performance loss [113]</a:t>
            </a:r>
            <a:endParaRPr>
              <a:solidFill>
                <a:schemeClr val="dk1"/>
              </a:solidFill>
            </a:endParaRPr>
          </a:p>
          <a:p>
            <a:pPr indent="-298450" lvl="0" marL="457200" rtl="0" algn="l">
              <a:lnSpc>
                <a:spcPct val="115000"/>
              </a:lnSpc>
              <a:spcBef>
                <a:spcPts val="1000"/>
              </a:spcBef>
              <a:spcAft>
                <a:spcPts val="0"/>
              </a:spcAft>
              <a:buClr>
                <a:schemeClr val="dk1"/>
              </a:buClr>
              <a:buSzPts val="1100"/>
              <a:buAutoNum type="arabicPeriod"/>
            </a:pPr>
            <a:r>
              <a:rPr lang="en">
                <a:solidFill>
                  <a:schemeClr val="dk1"/>
                </a:solidFill>
              </a:rPr>
              <a:t>Watermarking Synthetic Text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why: </a:t>
            </a:r>
            <a:r>
              <a:rPr lang="en">
                <a:solidFill>
                  <a:schemeClr val="dk1"/>
                </a:solidFill>
              </a:rPr>
              <a:t> Fight misinformation by flagging LM output</a:t>
            </a:r>
            <a:endParaRPr>
              <a:solidFill>
                <a:schemeClr val="dk1"/>
              </a:solidFill>
            </a:endParaRPr>
          </a:p>
          <a:p>
            <a:pPr indent="-298450" lvl="1" marL="914400" rtl="0" algn="l">
              <a:lnSpc>
                <a:spcPct val="115000"/>
              </a:lnSpc>
              <a:spcBef>
                <a:spcPts val="1000"/>
              </a:spcBef>
              <a:spcAft>
                <a:spcPts val="0"/>
              </a:spcAft>
              <a:buClr>
                <a:schemeClr val="dk1"/>
              </a:buClr>
              <a:buSzPts val="1100"/>
              <a:buChar char="○"/>
            </a:pPr>
            <a:r>
              <a:rPr lang="en">
                <a:solidFill>
                  <a:schemeClr val="dk1"/>
                </a:solidFill>
              </a:rPr>
              <a:t>how: </a:t>
            </a:r>
            <a:r>
              <a:rPr lang="en">
                <a:solidFill>
                  <a:schemeClr val="dk1"/>
                </a:solidFill>
              </a:rPr>
              <a:t> Embed cryptographic signatures or lexical patterns (like GPT-3 slightly changing word choices) [7, 66]</a:t>
            </a:r>
            <a:endParaRPr>
              <a:solidFill>
                <a:schemeClr val="dk1"/>
              </a:solidFill>
            </a:endParaRPr>
          </a:p>
          <a:p>
            <a:pPr indent="-298450" lvl="1" marL="914400" rtl="0" algn="l">
              <a:lnSpc>
                <a:spcPct val="115000"/>
              </a:lnSpc>
              <a:spcBef>
                <a:spcPts val="1200"/>
              </a:spcBef>
              <a:spcAft>
                <a:spcPts val="0"/>
              </a:spcAft>
              <a:buClr>
                <a:schemeClr val="dk1"/>
              </a:buClr>
              <a:buSzPts val="1100"/>
              <a:buChar char="○"/>
            </a:pPr>
            <a:r>
              <a:rPr lang="en">
                <a:solidFill>
                  <a:schemeClr val="dk1"/>
                </a:solidFill>
              </a:rPr>
              <a:t>Challenge: People</a:t>
            </a:r>
            <a:r>
              <a:rPr lang="en"/>
              <a:t> might (and already do)</a:t>
            </a:r>
            <a:r>
              <a:rPr lang="en">
                <a:solidFill>
                  <a:schemeClr val="dk1"/>
                </a:solidFill>
              </a:rPr>
              <a:t> remove watermarks, maybe pair with policy (like EU AI Act)?</a:t>
            </a:r>
            <a:endParaRPr>
              <a:solidFill>
                <a:schemeClr val="dk1"/>
              </a:solidFill>
            </a:endParaRPr>
          </a:p>
          <a:p>
            <a:pPr indent="0" lvl="0" marL="0" rtl="0" algn="l">
              <a:lnSpc>
                <a:spcPct val="115000"/>
              </a:lnSpc>
              <a:spcBef>
                <a:spcPts val="10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Procedural Proposals</a:t>
            </a:r>
            <a:endParaRPr>
              <a:solidFill>
                <a:schemeClr val="dk1"/>
              </a:solidFill>
            </a:endParaRPr>
          </a:p>
          <a:p>
            <a:pPr indent="-298450" lvl="0" marL="457200" rtl="0" algn="l">
              <a:lnSpc>
                <a:spcPct val="115000"/>
              </a:lnSpc>
              <a:spcBef>
                <a:spcPts val="1200"/>
              </a:spcBef>
              <a:spcAft>
                <a:spcPts val="0"/>
              </a:spcAft>
              <a:buClr>
                <a:schemeClr val="dk1"/>
              </a:buClr>
              <a:buSzPts val="1100"/>
              <a:buAutoNum type="arabicPeriod" startAt="4"/>
            </a:pPr>
            <a:r>
              <a:rPr lang="en">
                <a:solidFill>
                  <a:schemeClr val="dk1"/>
                </a:solidFill>
              </a:rPr>
              <a:t>Pre-Mortem Risk Analysis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why: </a:t>
            </a:r>
            <a:r>
              <a:rPr lang="en">
                <a:solidFill>
                  <a:schemeClr val="dk1"/>
                </a:solidFill>
              </a:rPr>
              <a:t> Avoid reactive fixes. Imagine failures before they happen</a:t>
            </a:r>
            <a:endParaRPr>
              <a:solidFill>
                <a:schemeClr val="dk1"/>
              </a:solidFill>
            </a:endParaRPr>
          </a:p>
          <a:p>
            <a:pPr indent="-298450" lvl="1" marL="914400" rtl="0" algn="l">
              <a:lnSpc>
                <a:spcPct val="115000"/>
              </a:lnSpc>
              <a:spcBef>
                <a:spcPts val="1000"/>
              </a:spcBef>
              <a:spcAft>
                <a:spcPts val="0"/>
              </a:spcAft>
              <a:buClr>
                <a:schemeClr val="dk1"/>
              </a:buClr>
              <a:buSzPts val="1100"/>
              <a:buChar char="○"/>
            </a:pPr>
            <a:r>
              <a:rPr lang="en">
                <a:solidFill>
                  <a:schemeClr val="dk1"/>
                </a:solidFill>
              </a:rPr>
              <a:t>how: </a:t>
            </a:r>
            <a:r>
              <a:rPr lang="en">
                <a:solidFill>
                  <a:schemeClr val="dk1"/>
                </a:solidFill>
              </a:rPr>
              <a:t> Run workshops: "Our LM was weaponized for hate speech—</a:t>
            </a:r>
            <a:r>
              <a:rPr lang="en">
                <a:solidFill>
                  <a:schemeClr val="dk1"/>
                </a:solidFill>
              </a:rPr>
              <a:t>how: </a:t>
            </a:r>
            <a:r>
              <a:rPr lang="en">
                <a:solidFill>
                  <a:schemeClr val="dk1"/>
                </a:solidFill>
              </a:rPr>
              <a:t>" Trace root causes (like uncurated training data) [68]</a:t>
            </a:r>
            <a:endParaRPr>
              <a:solidFill>
                <a:schemeClr val="dk1"/>
              </a:solidFill>
            </a:endParaRPr>
          </a:p>
          <a:p>
            <a:pPr indent="-298450" lvl="1" marL="914400" rtl="0" algn="l">
              <a:lnSpc>
                <a:spcPct val="115000"/>
              </a:lnSpc>
              <a:spcBef>
                <a:spcPts val="1000"/>
              </a:spcBef>
              <a:spcAft>
                <a:spcPts val="0"/>
              </a:spcAft>
              <a:buClr>
                <a:schemeClr val="dk1"/>
              </a:buClr>
              <a:buSzPts val="1100"/>
              <a:buChar char="○"/>
            </a:pPr>
            <a:r>
              <a:rPr lang="en">
                <a:solidFill>
                  <a:schemeClr val="dk1"/>
                </a:solidFill>
              </a:rPr>
              <a:t>example: </a:t>
            </a:r>
            <a:r>
              <a:rPr lang="en">
                <a:solidFill>
                  <a:schemeClr val="dk1"/>
                </a:solidFill>
              </a:rPr>
              <a:t>OpenAI’s GPT-3 API controls after extremist misuse [80]</a:t>
            </a:r>
            <a:endParaRPr>
              <a:solidFill>
                <a:schemeClr val="dk1"/>
              </a:solidFill>
            </a:endParaRPr>
          </a:p>
          <a:p>
            <a:pPr indent="-298450" lvl="0" marL="457200" rtl="0" algn="l">
              <a:lnSpc>
                <a:spcPct val="115000"/>
              </a:lnSpc>
              <a:spcBef>
                <a:spcPts val="1000"/>
              </a:spcBef>
              <a:spcAft>
                <a:spcPts val="0"/>
              </a:spcAft>
              <a:buClr>
                <a:schemeClr val="dk1"/>
              </a:buClr>
              <a:buSzPts val="1100"/>
              <a:buAutoNum type="arabicPeriod" startAt="4"/>
            </a:pPr>
            <a:r>
              <a:rPr lang="en">
                <a:solidFill>
                  <a:schemeClr val="dk1"/>
                </a:solidFill>
              </a:rPr>
              <a:t>Stakeholder Engagement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why: </a:t>
            </a:r>
            <a:r>
              <a:rPr lang="en">
                <a:solidFill>
                  <a:schemeClr val="dk1"/>
                </a:solidFill>
              </a:rPr>
              <a:t> Marginalized groups bear disproportionate harms</a:t>
            </a:r>
            <a:endParaRPr>
              <a:solidFill>
                <a:schemeClr val="dk1"/>
              </a:solidFill>
            </a:endParaRPr>
          </a:p>
          <a:p>
            <a:pPr indent="-298450" lvl="1" marL="914400" rtl="0" algn="l">
              <a:lnSpc>
                <a:spcPct val="115000"/>
              </a:lnSpc>
              <a:spcBef>
                <a:spcPts val="1000"/>
              </a:spcBef>
              <a:spcAft>
                <a:spcPts val="0"/>
              </a:spcAft>
              <a:buClr>
                <a:schemeClr val="dk1"/>
              </a:buClr>
              <a:buSzPts val="1100"/>
              <a:buChar char="○"/>
            </a:pPr>
            <a:r>
              <a:rPr lang="en">
                <a:solidFill>
                  <a:schemeClr val="dk1"/>
                </a:solidFill>
              </a:rPr>
              <a:t>how: </a:t>
            </a:r>
            <a:r>
              <a:rPr lang="en">
                <a:solidFill>
                  <a:schemeClr val="dk1"/>
                </a:solidFill>
              </a:rPr>
              <a:t> Panels with disability advocates, low-resource language speakers, etc</a:t>
            </a:r>
            <a:endParaRPr>
              <a:solidFill>
                <a:schemeClr val="dk1"/>
              </a:solidFill>
            </a:endParaRPr>
          </a:p>
          <a:p>
            <a:pPr indent="-298450" lvl="1" marL="914400" rtl="0" algn="l">
              <a:lnSpc>
                <a:spcPct val="115000"/>
              </a:lnSpc>
              <a:spcBef>
                <a:spcPts val="1000"/>
              </a:spcBef>
              <a:spcAft>
                <a:spcPts val="0"/>
              </a:spcAft>
              <a:buClr>
                <a:schemeClr val="dk1"/>
              </a:buClr>
              <a:buSzPts val="1100"/>
              <a:buChar char="○"/>
            </a:pPr>
            <a:r>
              <a:rPr lang="en">
                <a:solidFill>
                  <a:schemeClr val="dk1"/>
                </a:solidFill>
              </a:rPr>
              <a:t>example: </a:t>
            </a:r>
            <a:r>
              <a:rPr lang="en">
                <a:solidFill>
                  <a:schemeClr val="dk1"/>
                </a:solidFill>
              </a:rPr>
              <a:t>Masakhane Project’s participatory NLP for African languages [91]</a:t>
            </a:r>
            <a:endParaRPr>
              <a:solidFill>
                <a:schemeClr val="dk1"/>
              </a:solidFill>
            </a:endParaRPr>
          </a:p>
          <a:p>
            <a:pPr indent="-298450" lvl="0" marL="457200" rtl="0" algn="l">
              <a:lnSpc>
                <a:spcPct val="115000"/>
              </a:lnSpc>
              <a:spcBef>
                <a:spcPts val="1000"/>
              </a:spcBef>
              <a:spcAft>
                <a:spcPts val="0"/>
              </a:spcAft>
              <a:buClr>
                <a:schemeClr val="dk1"/>
              </a:buClr>
              <a:buSzPts val="1100"/>
              <a:buAutoNum type="arabicPeriod" startAt="4"/>
            </a:pPr>
            <a:r>
              <a:rPr lang="en">
                <a:solidFill>
                  <a:schemeClr val="dk1"/>
                </a:solidFill>
              </a:rPr>
              <a:t>Documentation Standards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why: </a:t>
            </a:r>
            <a:r>
              <a:rPr lang="en">
                <a:solidFill>
                  <a:schemeClr val="dk1"/>
                </a:solidFill>
              </a:rPr>
              <a:t> "Documentation debt" obscures biases</a:t>
            </a:r>
            <a:endParaRPr>
              <a:solidFill>
                <a:schemeClr val="dk1"/>
              </a:solidFill>
            </a:endParaRPr>
          </a:p>
          <a:p>
            <a:pPr indent="-298450" lvl="1" marL="914400" rtl="0" algn="l">
              <a:lnSpc>
                <a:spcPct val="115000"/>
              </a:lnSpc>
              <a:spcBef>
                <a:spcPts val="1000"/>
              </a:spcBef>
              <a:spcAft>
                <a:spcPts val="0"/>
              </a:spcAft>
              <a:buClr>
                <a:schemeClr val="dk1"/>
              </a:buClr>
              <a:buSzPts val="1100"/>
              <a:buChar char="○"/>
            </a:pPr>
            <a:r>
              <a:rPr lang="en">
                <a:solidFill>
                  <a:schemeClr val="dk1"/>
                </a:solidFill>
              </a:rPr>
              <a:t>how: </a:t>
            </a:r>
            <a:r>
              <a:rPr lang="en">
                <a:solidFill>
                  <a:schemeClr val="dk1"/>
                </a:solidFill>
              </a:rPr>
              <a:t> Adopt datasheets [52] detailing data sources, limitations, and intended uses</a:t>
            </a:r>
            <a:endParaRPr>
              <a:solidFill>
                <a:schemeClr val="dk1"/>
              </a:solidFill>
            </a:endParaRPr>
          </a:p>
          <a:p>
            <a:pPr indent="-298450" lvl="1" marL="914400" rtl="0" algn="l">
              <a:lnSpc>
                <a:spcPct val="115000"/>
              </a:lnSpc>
              <a:spcBef>
                <a:spcPts val="1200"/>
              </a:spcBef>
              <a:spcAft>
                <a:spcPts val="1000"/>
              </a:spcAft>
              <a:buClr>
                <a:schemeClr val="dk1"/>
              </a:buClr>
              <a:buSzPts val="1100"/>
              <a:buChar char="○"/>
            </a:pPr>
            <a:r>
              <a:rPr lang="en">
                <a:solidFill>
                  <a:schemeClr val="dk1"/>
                </a:solidFill>
              </a:rPr>
              <a:t>example: </a:t>
            </a:r>
            <a:r>
              <a:rPr lang="en">
                <a:solidFill>
                  <a:schemeClr val="dk1"/>
                </a:solidFill>
              </a:rPr>
              <a:t>Model cards for GPT-3 [86] </a:t>
            </a:r>
            <a:r>
              <a:rPr lang="en">
                <a:solidFill>
                  <a:schemeClr val="dk1"/>
                </a:solidFill>
              </a:rPr>
              <a:t>(I think this is </a:t>
            </a:r>
            <a:r>
              <a:rPr lang="en">
                <a:solidFill>
                  <a:schemeClr val="dk1"/>
                </a:solidFill>
              </a:rPr>
              <a:t>still incomplete though</a:t>
            </a:r>
            <a:r>
              <a:rPr lang="en">
                <a:solidFill>
                  <a:schemeClr val="dk1"/>
                </a:solidFill>
              </a:rPr>
              <a:t>)</a:t>
            </a:r>
            <a:endParaRPr sz="1400">
              <a:latin typeface="Calibri"/>
              <a:ea typeface="Calibri"/>
              <a:cs typeface="Calibri"/>
              <a:sym typeface="Calibri"/>
            </a:endParaRPr>
          </a:p>
        </p:txBody>
      </p:sp>
      <p:sp>
        <p:nvSpPr>
          <p:cNvPr id="252" name="Google Shape;252;g343c090e628_2_134:notes"/>
          <p:cNvSpPr txBox="1"/>
          <p:nvPr>
            <p:ph idx="12" type="sldNum"/>
          </p:nvPr>
        </p:nvSpPr>
        <p:spPr>
          <a:xfrm>
            <a:off x="3884760" y="8685360"/>
            <a:ext cx="2971440" cy="4568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43c090e628_2_140:notes"/>
          <p:cNvSpPr/>
          <p:nvPr>
            <p:ph idx="2" type="sldImg"/>
          </p:nvPr>
        </p:nvSpPr>
        <p:spPr>
          <a:xfrm>
            <a:off x="1143000" y="685800"/>
            <a:ext cx="457164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0" name="Google Shape;260;g343c090e628_2_140:notes"/>
          <p:cNvSpPr txBox="1"/>
          <p:nvPr>
            <p:ph idx="1" type="body"/>
          </p:nvPr>
        </p:nvSpPr>
        <p:spPr>
          <a:xfrm>
            <a:off x="685800" y="4343400"/>
            <a:ext cx="5486040" cy="411444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Technical Hurdles</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Model Distillation Tradeoffs</a:t>
            </a:r>
            <a:endParaRPr b="1">
              <a:solidFill>
                <a:schemeClr val="dk1"/>
              </a:solidFill>
            </a:endParaRPr>
          </a:p>
          <a:p>
            <a:pPr indent="-298450" lvl="0" marL="457200" rtl="0" algn="l">
              <a:lnSpc>
                <a:spcPct val="100000"/>
              </a:lnSpc>
              <a:spcBef>
                <a:spcPts val="1200"/>
              </a:spcBef>
              <a:spcAft>
                <a:spcPts val="0"/>
              </a:spcAft>
              <a:buClr>
                <a:schemeClr val="dk1"/>
              </a:buClr>
              <a:buSzPts val="1100"/>
              <a:buChar char="●"/>
            </a:pPr>
            <a:r>
              <a:rPr lang="en">
                <a:solidFill>
                  <a:schemeClr val="dk1"/>
                </a:solidFill>
              </a:rPr>
              <a:t>The Challenge: Compressing models (e.g., DistilBERT) saves energy but risks losing capabilities—especially for edge cases</a:t>
            </a:r>
            <a:br>
              <a:rPr lang="en">
                <a:solidFill>
                  <a:schemeClr val="dk1"/>
                </a:solidFill>
              </a:rPr>
            </a:b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Example: A distilled medical LM might maintain 95% accuracy on common conditions but fail on rare diseases</a:t>
            </a:r>
            <a:br>
              <a:rPr lang="en">
                <a:solidFill>
                  <a:schemeClr val="dk1"/>
                </a:solidFill>
              </a:rPr>
            </a:b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Question: How much performance loss is acceptable for sustainability gains?</a:t>
            </a:r>
            <a:br>
              <a:rPr lang="en">
                <a:solidFill>
                  <a:schemeClr val="dk1"/>
                </a:solidFill>
              </a:rPr>
            </a:b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Multilingual Support Costs</a:t>
            </a:r>
            <a:endParaRPr b="1">
              <a:solidFill>
                <a:schemeClr val="dk1"/>
              </a:solidFill>
            </a:endParaRPr>
          </a:p>
          <a:p>
            <a:pPr indent="-298450" lvl="0" marL="457200" rtl="0" algn="l">
              <a:lnSpc>
                <a:spcPct val="100000"/>
              </a:lnSpc>
              <a:spcBef>
                <a:spcPts val="1200"/>
              </a:spcBef>
              <a:spcAft>
                <a:spcPts val="0"/>
              </a:spcAft>
              <a:buClr>
                <a:schemeClr val="dk1"/>
              </a:buClr>
              <a:buSzPts val="1100"/>
              <a:buChar char="●"/>
            </a:pPr>
            <a:r>
              <a:rPr lang="en">
                <a:solidFill>
                  <a:schemeClr val="dk1"/>
                </a:solidFill>
              </a:rPr>
              <a:t>The Challenge: Current "multilingual" LMs favor high-resource languages (like English and Chinese)</a:t>
            </a:r>
            <a:br>
              <a:rPr lang="en">
                <a:solidFill>
                  <a:schemeClr val="dk1"/>
                </a:solidFill>
              </a:rPr>
            </a:b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Example: mBERT covers 104 languages but performs poorly on 70% of them [65]</a:t>
            </a:r>
            <a:br>
              <a:rPr lang="en">
                <a:solidFill>
                  <a:schemeClr val="dk1"/>
                </a:solidFill>
              </a:rPr>
            </a:b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Kind of ironic: The communities most harmed by climate costs (from training) benefit least from these models</a:t>
            </a:r>
            <a:br>
              <a:rPr lang="en">
                <a:solidFill>
                  <a:schemeClr val="dk1"/>
                </a:solidFill>
              </a:rPr>
            </a:b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Real-Time Monitoring Needs</a:t>
            </a:r>
            <a:endParaRPr b="1">
              <a:solidFill>
                <a:schemeClr val="dk1"/>
              </a:solidFill>
            </a:endParaRPr>
          </a:p>
          <a:p>
            <a:pPr indent="-298450" lvl="0" marL="457200" rtl="0" algn="l">
              <a:lnSpc>
                <a:spcPct val="100000"/>
              </a:lnSpc>
              <a:spcBef>
                <a:spcPts val="1200"/>
              </a:spcBef>
              <a:spcAft>
                <a:spcPts val="0"/>
              </a:spcAft>
              <a:buClr>
                <a:schemeClr val="dk1"/>
              </a:buClr>
              <a:buSzPts val="1100"/>
              <a:buChar char="●"/>
            </a:pPr>
            <a:r>
              <a:rPr lang="en">
                <a:solidFill>
                  <a:schemeClr val="dk1"/>
                </a:solidFill>
              </a:rPr>
              <a:t>The Challenge: Detecting biased/harmful outputs requires continuous scrutiny—but most systems lack this infrastructure</a:t>
            </a:r>
            <a:br>
              <a:rPr lang="en">
                <a:solidFill>
                  <a:schemeClr val="dk1"/>
                </a:solidFill>
              </a:rPr>
            </a:b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A real world note: Deepseek has somewhat mitigated this somehow. For example: Asking if Taiwan is a country or if the CCP is morally good gets instantly removed</a:t>
            </a:r>
            <a:br>
              <a:rPr lang="en">
                <a:solidFill>
                  <a:schemeClr val="dk1"/>
                </a:solidFill>
              </a:rPr>
            </a:b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Organizational Hurdles</a:t>
            </a:r>
            <a:endParaRPr b="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Institutional Incentives</a:t>
            </a:r>
            <a:endParaRPr b="1">
              <a:solidFill>
                <a:schemeClr val="dk1"/>
              </a:solidFill>
            </a:endParaRPr>
          </a:p>
          <a:p>
            <a:pPr indent="-298450" lvl="0" marL="457200" rtl="0" algn="l">
              <a:lnSpc>
                <a:spcPct val="100000"/>
              </a:lnSpc>
              <a:spcBef>
                <a:spcPts val="1200"/>
              </a:spcBef>
              <a:spcAft>
                <a:spcPts val="0"/>
              </a:spcAft>
              <a:buClr>
                <a:schemeClr val="dk1"/>
              </a:buClr>
              <a:buSzPts val="1100"/>
              <a:buChar char="●"/>
            </a:pPr>
            <a:r>
              <a:rPr lang="en">
                <a:solidFill>
                  <a:schemeClr val="dk1"/>
                </a:solidFill>
              </a:rPr>
              <a:t>Problem: Academia rewards SOTA results; industry prioritizes speed-to-market. Neither incentivizes ethics</a:t>
            </a:r>
            <a:br>
              <a:rPr lang="en">
                <a:solidFill>
                  <a:schemeClr val="dk1"/>
                </a:solidFill>
              </a:rPr>
            </a:b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Example: Researchers who proposed slowing LM scaling were sidelined until environmental costs became undeniable [129]</a:t>
            </a:r>
            <a:br>
              <a:rPr lang="en">
                <a:solidFill>
                  <a:schemeClr val="dk1"/>
                </a:solidFill>
              </a:rPr>
            </a:b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Solution?: Tie funding/promotions to Green AI metrics and harm reduction</a:t>
            </a:r>
            <a:br>
              <a:rPr lang="en">
                <a:solidFill>
                  <a:schemeClr val="dk1"/>
                </a:solidFill>
              </a:rPr>
            </a:b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Compute Resource Allocation</a:t>
            </a:r>
            <a:endParaRPr b="1">
              <a:solidFill>
                <a:schemeClr val="dk1"/>
              </a:solidFill>
            </a:endParaRPr>
          </a:p>
          <a:p>
            <a:pPr indent="-298450" lvl="0" marL="457200" rtl="0" algn="l">
              <a:lnSpc>
                <a:spcPct val="100000"/>
              </a:lnSpc>
              <a:spcBef>
                <a:spcPts val="1200"/>
              </a:spcBef>
              <a:spcAft>
                <a:spcPts val="0"/>
              </a:spcAft>
              <a:buClr>
                <a:schemeClr val="dk1"/>
              </a:buClr>
              <a:buSzPts val="1100"/>
              <a:buChar char="●"/>
            </a:pPr>
            <a:r>
              <a:rPr lang="en">
                <a:solidFill>
                  <a:schemeClr val="dk1"/>
                </a:solidFill>
              </a:rPr>
              <a:t>Problem: While cloud providers offer "sustainable" GPUs, demand growth outpaces efficiency gains</a:t>
            </a:r>
            <a:br>
              <a:rPr lang="en">
                <a:solidFill>
                  <a:schemeClr val="dk1"/>
                </a:solidFill>
              </a:rPr>
            </a:b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Example? (Ish?): Training one LM can consume more energy than 100 homes/year [129]</a:t>
            </a:r>
            <a:br>
              <a:rPr lang="en">
                <a:solidFill>
                  <a:schemeClr val="dk1"/>
                </a:solidFill>
              </a:rPr>
            </a:b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Solution?: Reserved compute quotas for ethical AI projects (like NSF's "Responsible Computing")</a:t>
            </a:r>
            <a:br>
              <a:rPr lang="en">
                <a:solidFill>
                  <a:schemeClr val="dk1"/>
                </a:solidFill>
              </a:rPr>
            </a:b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Ethical Review Processes</a:t>
            </a:r>
            <a:endParaRPr b="1">
              <a:solidFill>
                <a:schemeClr val="dk1"/>
              </a:solidFill>
            </a:endParaRPr>
          </a:p>
          <a:p>
            <a:pPr indent="-298450" lvl="0" marL="457200" rtl="0" algn="l">
              <a:lnSpc>
                <a:spcPct val="100000"/>
              </a:lnSpc>
              <a:spcBef>
                <a:spcPts val="1200"/>
              </a:spcBef>
              <a:spcAft>
                <a:spcPts val="0"/>
              </a:spcAft>
              <a:buClr>
                <a:schemeClr val="dk1"/>
              </a:buClr>
              <a:buSzPts val="1100"/>
              <a:buChar char="●"/>
            </a:pPr>
            <a:r>
              <a:rPr lang="en">
                <a:solidFill>
                  <a:schemeClr val="dk1"/>
                </a:solidFill>
              </a:rPr>
              <a:t>The Gap: Current IRBs aren't equipped for AI risks. Most LM projects skip ethics reviews entirely</a:t>
            </a:r>
            <a:br>
              <a:rPr lang="en">
                <a:solidFill>
                  <a:schemeClr val="dk1"/>
                </a:solidFill>
              </a:rPr>
            </a:b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Example: GPT-3's release lacked public harm assessments until external researchers flagged dangers [80]</a:t>
            </a:r>
            <a:br>
              <a:rPr lang="en">
                <a:solidFill>
                  <a:schemeClr val="dk1"/>
                </a:solidFill>
              </a:rPr>
            </a:b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Solution?: Partner with NGOs like Data &amp; Society for third-party audits</a:t>
            </a:r>
            <a:endParaRPr sz="1400">
              <a:latin typeface="Calibri"/>
              <a:ea typeface="Calibri"/>
              <a:cs typeface="Calibri"/>
              <a:sym typeface="Calibri"/>
            </a:endParaRPr>
          </a:p>
        </p:txBody>
      </p:sp>
      <p:sp>
        <p:nvSpPr>
          <p:cNvPr id="261" name="Google Shape;261;g343c090e628_2_140:notes"/>
          <p:cNvSpPr txBox="1"/>
          <p:nvPr>
            <p:ph idx="12" type="sldNum"/>
          </p:nvPr>
        </p:nvSpPr>
        <p:spPr>
          <a:xfrm>
            <a:off x="3884760" y="8685360"/>
            <a:ext cx="2971440" cy="4568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43c090e628_2_146:notes"/>
          <p:cNvSpPr/>
          <p:nvPr>
            <p:ph idx="2" type="sldImg"/>
          </p:nvPr>
        </p:nvSpPr>
        <p:spPr>
          <a:xfrm>
            <a:off x="1143000" y="685800"/>
            <a:ext cx="457164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9" name="Google Shape;269;g343c090e628_2_146:notes"/>
          <p:cNvSpPr txBox="1"/>
          <p:nvPr>
            <p:ph idx="1" type="body"/>
          </p:nvPr>
        </p:nvSpPr>
        <p:spPr>
          <a:xfrm>
            <a:off x="685800" y="4343400"/>
            <a:ext cx="5486040" cy="411444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
                <a:solidFill>
                  <a:schemeClr val="dk1"/>
                </a:solidFill>
              </a:rPr>
              <a:t>Section 3:</a:t>
            </a:r>
            <a:endParaRPr>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lang="en">
                <a:solidFill>
                  <a:schemeClr val="dk1"/>
                </a:solidFill>
              </a:rPr>
              <a:t>(</a:t>
            </a:r>
            <a:r>
              <a:rPr lang="en">
                <a:solidFill>
                  <a:schemeClr val="dk1"/>
                </a:solidFill>
              </a:rPr>
              <a:t>300k)</a:t>
            </a:r>
            <a:r>
              <a:rPr lang="en">
                <a:solidFill>
                  <a:schemeClr val="dk1"/>
                </a:solidFill>
              </a:rPr>
              <a:t>x increase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From AlexNet (2012) to GPT-3 (2018) [Amodei &amp; Hernandez 2018]</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Research Inequality</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2022 survey showed 92% of SOTA models come from 6 tech firms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S</a:t>
            </a:r>
            <a:r>
              <a:rPr lang="en">
                <a:solidFill>
                  <a:schemeClr val="dk1"/>
                </a:solidFill>
              </a:rPr>
              <a:t>o academic papers becoming "showcases" for industry compute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Hidden Costs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Google's TPU v4 Pod costs ~$400M - more than MIT's 2023 research budget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a:t>
            </a:r>
            <a:r>
              <a:rPr lang="en">
                <a:solidFill>
                  <a:schemeClr val="dk1"/>
                </a:solidFill>
              </a:rPr>
              <a:t>lso a weird trend: Universities renting cloud time now exceeds hardware purchase budgets</a:t>
            </a:r>
            <a:endParaRPr sz="1400">
              <a:solidFill>
                <a:schemeClr val="dk1"/>
              </a:solidFill>
              <a:latin typeface="Calibri"/>
              <a:ea typeface="Calibri"/>
              <a:cs typeface="Calibri"/>
              <a:sym typeface="Calibri"/>
            </a:endParaRPr>
          </a:p>
        </p:txBody>
      </p:sp>
      <p:sp>
        <p:nvSpPr>
          <p:cNvPr id="270" name="Google Shape;270;g343c090e628_2_146:notes"/>
          <p:cNvSpPr txBox="1"/>
          <p:nvPr>
            <p:ph idx="12" type="sldNum"/>
          </p:nvPr>
        </p:nvSpPr>
        <p:spPr>
          <a:xfrm>
            <a:off x="3884760" y="8685360"/>
            <a:ext cx="2971440" cy="4568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43c090e628_2_152:notes"/>
          <p:cNvSpPr/>
          <p:nvPr>
            <p:ph idx="2" type="sldImg"/>
          </p:nvPr>
        </p:nvSpPr>
        <p:spPr>
          <a:xfrm>
            <a:off x="1143000" y="685800"/>
            <a:ext cx="457164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8" name="Google Shape;278;g343c090e628_2_152:notes"/>
          <p:cNvSpPr txBox="1"/>
          <p:nvPr>
            <p:ph idx="1" type="body"/>
          </p:nvPr>
        </p:nvSpPr>
        <p:spPr>
          <a:xfrm>
            <a:off x="685800" y="4343400"/>
            <a:ext cx="5486040" cy="411444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000000"/>
              </a:buClr>
              <a:buSzPts val="1400"/>
              <a:buFont typeface="Calibri"/>
              <a:buNone/>
            </a:pPr>
            <a:r>
              <a:rPr lang="en" sz="1400">
                <a:latin typeface="Calibri"/>
                <a:ea typeface="Calibri"/>
                <a:cs typeface="Calibri"/>
                <a:sym typeface="Calibri"/>
              </a:rPr>
              <a:t>C</a:t>
            </a:r>
            <a:r>
              <a:rPr b="0" lang="en" sz="1400" u="none" strike="noStrike">
                <a:solidFill>
                  <a:srgbClr val="000000"/>
                </a:solidFill>
                <a:latin typeface="Calibri"/>
                <a:ea typeface="Calibri"/>
                <a:cs typeface="Calibri"/>
                <a:sym typeface="Calibri"/>
              </a:rPr>
              <a:t>ompute vs Moore's Law: While hardware efficiency improves exponentially (</a:t>
            </a:r>
            <a:r>
              <a:rPr lang="en" sz="1400">
                <a:latin typeface="Calibri"/>
                <a:ea typeface="Calibri"/>
                <a:cs typeface="Calibri"/>
                <a:sym typeface="Calibri"/>
              </a:rPr>
              <a:t>the blue</a:t>
            </a:r>
            <a:r>
              <a:rPr b="0" lang="en" sz="1400" u="none" strike="noStrike">
                <a:solidFill>
                  <a:srgbClr val="000000"/>
                </a:solidFill>
                <a:latin typeface="Calibri"/>
                <a:ea typeface="Calibri"/>
                <a:cs typeface="Calibri"/>
                <a:sym typeface="Calibri"/>
              </a:rPr>
              <a:t> line), NLP compute demands grow super-exponentially. </a:t>
            </a:r>
            <a:r>
              <a:rPr b="0" lang="en" sz="1400" u="none" strike="noStrike">
                <a:solidFill>
                  <a:srgbClr val="000000"/>
                </a:solidFill>
                <a:latin typeface="Calibri"/>
                <a:ea typeface="Calibri"/>
                <a:cs typeface="Calibri"/>
                <a:sym typeface="Calibri"/>
              </a:rPr>
              <a:t>This </a:t>
            </a:r>
            <a:r>
              <a:rPr b="0" lang="en" sz="1400" u="none" strike="noStrike">
                <a:solidFill>
                  <a:srgbClr val="000000"/>
                </a:solidFill>
                <a:latin typeface="Calibri"/>
                <a:ea typeface="Calibri"/>
                <a:cs typeface="Calibri"/>
                <a:sym typeface="Calibri"/>
              </a:rPr>
              <a:t>creates massive environmental costs and centralizes research capabilities</a:t>
            </a:r>
            <a:endParaRPr b="0" sz="1400" u="none" strike="noStrike">
              <a:solidFill>
                <a:srgbClr val="000000"/>
              </a:solidFill>
              <a:latin typeface="Arial"/>
              <a:ea typeface="Arial"/>
              <a:cs typeface="Arial"/>
              <a:sym typeface="Arial"/>
            </a:endParaRPr>
          </a:p>
        </p:txBody>
      </p:sp>
      <p:sp>
        <p:nvSpPr>
          <p:cNvPr id="279" name="Google Shape;279;g343c090e628_2_152:notes"/>
          <p:cNvSpPr txBox="1"/>
          <p:nvPr>
            <p:ph idx="12" type="sldNum"/>
          </p:nvPr>
        </p:nvSpPr>
        <p:spPr>
          <a:xfrm>
            <a:off x="3884760" y="8685360"/>
            <a:ext cx="2971440" cy="4568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43c090e628_2_159:notes"/>
          <p:cNvSpPr/>
          <p:nvPr>
            <p:ph idx="2" type="sldImg"/>
          </p:nvPr>
        </p:nvSpPr>
        <p:spPr>
          <a:xfrm>
            <a:off x="1143000" y="685800"/>
            <a:ext cx="457164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7" name="Google Shape;287;g343c090e628_2_159:notes"/>
          <p:cNvSpPr txBox="1"/>
          <p:nvPr>
            <p:ph idx="1" type="body"/>
          </p:nvPr>
        </p:nvSpPr>
        <p:spPr>
          <a:xfrm>
            <a:off x="685800" y="4343400"/>
            <a:ext cx="5486040" cy="411444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000000"/>
              </a:buClr>
              <a:buSzPts val="1400"/>
              <a:buFont typeface="Calibri"/>
              <a:buNone/>
            </a:pPr>
            <a:r>
              <a:rPr lang="en" sz="1400">
                <a:solidFill>
                  <a:schemeClr val="dk1"/>
                </a:solidFill>
                <a:latin typeface="Calibri"/>
                <a:ea typeface="Calibri"/>
                <a:cs typeface="Calibri"/>
                <a:sym typeface="Calibri"/>
              </a:rPr>
              <a:t>Section 4.3</a:t>
            </a:r>
            <a:r>
              <a:rPr b="0" lang="en" sz="1400" u="none" strike="noStrike">
                <a:solidFill>
                  <a:srgbClr val="000000"/>
                </a:solidFill>
                <a:latin typeface="Calibri"/>
                <a:ea typeface="Calibri"/>
                <a:cs typeface="Calibri"/>
                <a:sym typeface="Calibri"/>
              </a:rPr>
              <a:t> feedback loop:</a:t>
            </a:r>
            <a:endParaRPr sz="1400">
              <a:latin typeface="Calibri"/>
              <a:ea typeface="Calibri"/>
              <a:cs typeface="Calibri"/>
              <a:sym typeface="Calibri"/>
            </a:endParaRPr>
          </a:p>
          <a:p>
            <a:pPr indent="0" lvl="0" marL="0" rtl="0" algn="l">
              <a:lnSpc>
                <a:spcPct val="150000"/>
              </a:lnSpc>
              <a:spcBef>
                <a:spcPts val="0"/>
              </a:spcBef>
              <a:spcAft>
                <a:spcPts val="0"/>
              </a:spcAft>
              <a:buClr>
                <a:srgbClr val="000000"/>
              </a:buClr>
              <a:buSzPts val="1400"/>
              <a:buFont typeface="Calibri"/>
              <a:buNone/>
            </a:pPr>
            <a:r>
              <a:rPr b="0" lang="en" sz="1400" u="none" strike="noStrike">
                <a:solidFill>
                  <a:srgbClr val="000000"/>
                </a:solidFill>
                <a:latin typeface="Calibri"/>
                <a:ea typeface="Calibri"/>
                <a:cs typeface="Calibri"/>
                <a:sym typeface="Calibri"/>
              </a:rPr>
              <a:t>① Biased training data → ② Models amplify hegemonic views → ③ Generated text reinforces biases → Impacting marginalized communities</a:t>
            </a:r>
            <a:endParaRPr sz="1400">
              <a:latin typeface="Calibri"/>
              <a:ea typeface="Calibri"/>
              <a:cs typeface="Calibri"/>
              <a:sym typeface="Calibri"/>
            </a:endParaRPr>
          </a:p>
          <a:p>
            <a:pPr indent="0" lvl="0" marL="0" rtl="0" algn="l">
              <a:lnSpc>
                <a:spcPct val="150000"/>
              </a:lnSpc>
              <a:spcBef>
                <a:spcPts val="0"/>
              </a:spcBef>
              <a:spcAft>
                <a:spcPts val="0"/>
              </a:spcAft>
              <a:buClr>
                <a:srgbClr val="000000"/>
              </a:buClr>
              <a:buSzPts val="1400"/>
              <a:buFont typeface="Calibri"/>
              <a:buNone/>
            </a:pPr>
            <a:r>
              <a:rPr b="0" lang="en" sz="1400" u="none" strike="noStrike">
                <a:solidFill>
                  <a:srgbClr val="000000"/>
                </a:solidFill>
                <a:latin typeface="Calibri"/>
                <a:ea typeface="Calibri"/>
                <a:cs typeface="Calibri"/>
                <a:sym typeface="Calibri"/>
              </a:rPr>
              <a:t>Breaking this cycle requires intentional dataset curation and output monitoring.</a:t>
            </a:r>
            <a:endParaRPr b="0" sz="1400" u="none" strike="noStrike">
              <a:solidFill>
                <a:srgbClr val="000000"/>
              </a:solidFill>
              <a:latin typeface="Arial"/>
              <a:ea typeface="Arial"/>
              <a:cs typeface="Arial"/>
              <a:sym typeface="Arial"/>
            </a:endParaRPr>
          </a:p>
        </p:txBody>
      </p:sp>
      <p:sp>
        <p:nvSpPr>
          <p:cNvPr id="288" name="Google Shape;288;g343c090e628_2_159:notes"/>
          <p:cNvSpPr txBox="1"/>
          <p:nvPr>
            <p:ph idx="12" type="sldNum"/>
          </p:nvPr>
        </p:nvSpPr>
        <p:spPr>
          <a:xfrm>
            <a:off x="3884760" y="8685360"/>
            <a:ext cx="2971440" cy="4568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343c090e628_2_165:notes"/>
          <p:cNvSpPr/>
          <p:nvPr>
            <p:ph idx="2" type="sldImg"/>
          </p:nvPr>
        </p:nvSpPr>
        <p:spPr>
          <a:xfrm>
            <a:off x="1143000" y="685800"/>
            <a:ext cx="457164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5" name="Google Shape;295;g343c090e628_2_165:notes"/>
          <p:cNvSpPr txBox="1"/>
          <p:nvPr>
            <p:ph idx="1" type="body"/>
          </p:nvPr>
        </p:nvSpPr>
        <p:spPr>
          <a:xfrm>
            <a:off x="685800" y="4343400"/>
            <a:ext cx="5486040" cy="411444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Problem:</a:t>
            </a:r>
            <a:endParaRPr>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lang="en">
                <a:solidFill>
                  <a:schemeClr val="dk1"/>
                </a:solidFill>
              </a:rPr>
              <a:t>Post-Hoc Analysis Impossible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Current LMs train on terabytes of web data (like from Common Crawl), so even the creators can't fully audit what's inside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Example: GPT-3's training data contained banned subreddits and fake news - discovered only after release [Gehman 2020]</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Accountability Erosion</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Undocumented datasets → no way to trace biases/harms to their source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Example: When Google's Vision API mislabeled Black faces, there was no dataset paper to audit [Lohr 2018]</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Solutions:</a:t>
            </a:r>
            <a:endParaRPr>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lang="en">
                <a:solidFill>
                  <a:schemeClr val="dk1"/>
                </a:solidFill>
              </a:rPr>
              <a:t>Documentation Budgeting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Allocate 20-30% of project timeline for documentation (like NSF mandates for data management plans)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Datasheets for Datasets [Gebru 2018] now used by HuggingFace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Size Limitations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Use: “If your team can't manually sample 1% of the data with annotations, it's too big"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Example: Masakhane NLP's curated African language datasets &lt;1GB but higher quality than Common Crawl subsets [Nekoto 2020]</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Nutrition Labels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Implementation → Standardized templates covering:</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Provenance (where did each data slice come from?)</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Known biases (e.g., gender/racial skews)</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Recommended uses/contraindications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Example: IBM's FactSheets, Microsoft's Transparency Notes</a:t>
            </a:r>
            <a:endParaRPr sz="1400">
              <a:latin typeface="Calibri"/>
              <a:ea typeface="Calibri"/>
              <a:cs typeface="Calibri"/>
              <a:sym typeface="Calibri"/>
            </a:endParaRPr>
          </a:p>
        </p:txBody>
      </p:sp>
      <p:sp>
        <p:nvSpPr>
          <p:cNvPr id="296" name="Google Shape;296;g343c090e628_2_165:notes"/>
          <p:cNvSpPr txBox="1"/>
          <p:nvPr>
            <p:ph idx="12" type="sldNum"/>
          </p:nvPr>
        </p:nvSpPr>
        <p:spPr>
          <a:xfrm>
            <a:off x="3884760" y="8685360"/>
            <a:ext cx="2971440" cy="4568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43c090e628_2_90:notes"/>
          <p:cNvSpPr/>
          <p:nvPr>
            <p:ph idx="2" type="sldImg"/>
          </p:nvPr>
        </p:nvSpPr>
        <p:spPr>
          <a:xfrm>
            <a:off x="1143000" y="685800"/>
            <a:ext cx="457164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3" name="Google Shape;143;g343c090e628_2_90:notes"/>
          <p:cNvSpPr txBox="1"/>
          <p:nvPr>
            <p:ph idx="1" type="body"/>
          </p:nvPr>
        </p:nvSpPr>
        <p:spPr>
          <a:xfrm>
            <a:off x="685800" y="4343400"/>
            <a:ext cx="5486040" cy="411444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000000"/>
              </a:buClr>
              <a:buSzPts val="1400"/>
              <a:buFont typeface="Calibri"/>
              <a:buNone/>
            </a:pPr>
            <a:r>
              <a:rPr b="0" lang="en" sz="1400" u="none" strike="noStrike">
                <a:solidFill>
                  <a:srgbClr val="000000"/>
                </a:solidFill>
                <a:latin typeface="Calibri"/>
                <a:ea typeface="Calibri"/>
                <a:cs typeface="Calibri"/>
                <a:sym typeface="Calibri"/>
              </a:rPr>
              <a:t>Section 2 historical context:</a:t>
            </a:r>
            <a:endParaRPr sz="1400">
              <a:latin typeface="Calibri"/>
              <a:ea typeface="Calibri"/>
              <a:cs typeface="Calibri"/>
              <a:sym typeface="Calibri"/>
            </a:endParaRPr>
          </a:p>
          <a:p>
            <a:pPr indent="-317500" lvl="0" marL="457200" rtl="0" algn="l">
              <a:lnSpc>
                <a:spcPct val="150000"/>
              </a:lnSpc>
              <a:spcBef>
                <a:spcPts val="0"/>
              </a:spcBef>
              <a:spcAft>
                <a:spcPts val="0"/>
              </a:spcAft>
              <a:buClr>
                <a:srgbClr val="000000"/>
              </a:buClr>
              <a:buSzPts val="1400"/>
              <a:buFont typeface="Calibri"/>
              <a:buAutoNum type="arabicPeriod"/>
            </a:pPr>
            <a:r>
              <a:rPr b="0" lang="en" sz="1400" u="none" strike="noStrike">
                <a:solidFill>
                  <a:srgbClr val="000000"/>
                </a:solidFill>
                <a:latin typeface="Calibri"/>
                <a:ea typeface="Calibri"/>
                <a:cs typeface="Calibri"/>
                <a:sym typeface="Calibri"/>
              </a:rPr>
              <a:t>While parameters grew 300,000x in 6 years, the core approach remains text sequence prediction</a:t>
            </a:r>
            <a:endParaRPr sz="1400">
              <a:latin typeface="Calibri"/>
              <a:ea typeface="Calibri"/>
              <a:cs typeface="Calibri"/>
              <a:sym typeface="Calibri"/>
            </a:endParaRPr>
          </a:p>
          <a:p>
            <a:pPr indent="-317500" lvl="0" marL="457200" rtl="0" algn="l">
              <a:lnSpc>
                <a:spcPct val="150000"/>
              </a:lnSpc>
              <a:spcBef>
                <a:spcPts val="0"/>
              </a:spcBef>
              <a:spcAft>
                <a:spcPts val="0"/>
              </a:spcAft>
              <a:buClr>
                <a:srgbClr val="000000"/>
              </a:buClr>
              <a:buSzPts val="1400"/>
              <a:buFont typeface="Calibri"/>
              <a:buAutoNum type="arabicPeriod"/>
            </a:pPr>
            <a:r>
              <a:rPr b="0" lang="en" sz="1400" u="none" strike="noStrike">
                <a:solidFill>
                  <a:srgbClr val="000000"/>
                </a:solidFill>
                <a:latin typeface="Calibri"/>
                <a:ea typeface="Calibri"/>
                <a:cs typeface="Calibri"/>
                <a:sym typeface="Calibri"/>
              </a:rPr>
              <a:t>Scale increases </a:t>
            </a:r>
            <a:r>
              <a:rPr lang="en" sz="1400">
                <a:latin typeface="Calibri"/>
                <a:ea typeface="Calibri"/>
                <a:cs typeface="Calibri"/>
                <a:sym typeface="Calibri"/>
              </a:rPr>
              <a:t>create</a:t>
            </a:r>
            <a:r>
              <a:rPr b="0" lang="en" sz="1400" u="none" strike="noStrike">
                <a:solidFill>
                  <a:srgbClr val="000000"/>
                </a:solidFill>
                <a:latin typeface="Calibri"/>
                <a:ea typeface="Calibri"/>
                <a:cs typeface="Calibri"/>
                <a:sym typeface="Calibri"/>
              </a:rPr>
              <a:t>new risks without addressing the</a:t>
            </a:r>
            <a:r>
              <a:rPr lang="en" sz="1400">
                <a:latin typeface="Calibri"/>
                <a:ea typeface="Calibri"/>
                <a:cs typeface="Calibri"/>
                <a:sym typeface="Calibri"/>
              </a:rPr>
              <a:t> </a:t>
            </a:r>
            <a:r>
              <a:rPr b="0" lang="en" sz="1400" u="none" strike="noStrike">
                <a:solidFill>
                  <a:srgbClr val="000000"/>
                </a:solidFill>
                <a:latin typeface="Calibri"/>
                <a:ea typeface="Calibri"/>
                <a:cs typeface="Calibri"/>
                <a:sym typeface="Calibri"/>
              </a:rPr>
              <a:t>limitations discussed in Section 5</a:t>
            </a:r>
            <a:endParaRPr b="0" sz="1400" u="none" strike="noStrike">
              <a:solidFill>
                <a:srgbClr val="000000"/>
              </a:solidFill>
              <a:latin typeface="Arial"/>
              <a:ea typeface="Arial"/>
              <a:cs typeface="Arial"/>
              <a:sym typeface="Arial"/>
            </a:endParaRPr>
          </a:p>
        </p:txBody>
      </p:sp>
      <p:sp>
        <p:nvSpPr>
          <p:cNvPr id="144" name="Google Shape;144;g343c090e628_2_90:notes"/>
          <p:cNvSpPr txBox="1"/>
          <p:nvPr>
            <p:ph idx="12" type="sldNum"/>
          </p:nvPr>
        </p:nvSpPr>
        <p:spPr>
          <a:xfrm>
            <a:off x="3884760" y="8685360"/>
            <a:ext cx="2971440" cy="4568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43c090e628_2_171:notes"/>
          <p:cNvSpPr/>
          <p:nvPr>
            <p:ph idx="2" type="sldImg"/>
          </p:nvPr>
        </p:nvSpPr>
        <p:spPr>
          <a:xfrm>
            <a:off x="1143000" y="685800"/>
            <a:ext cx="457164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5" name="Google Shape;305;g343c090e628_2_171:notes"/>
          <p:cNvSpPr txBox="1"/>
          <p:nvPr>
            <p:ph idx="1" type="body"/>
          </p:nvPr>
        </p:nvSpPr>
        <p:spPr>
          <a:xfrm>
            <a:off x="685800" y="4343400"/>
            <a:ext cx="5486040" cy="411444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1. Envisioning Cards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Like, Physical/digital cards with prompts like: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"How might this system disadvantage non-native speakers?"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"Who benefits financially from this deployment?"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They</a:t>
            </a:r>
            <a:r>
              <a:rPr lang="en">
                <a:solidFill>
                  <a:schemeClr val="dk1"/>
                </a:solidFill>
              </a:rPr>
              <a:t> should</a:t>
            </a:r>
            <a:r>
              <a:rPr lang="en">
                <a:solidFill>
                  <a:schemeClr val="dk1"/>
                </a:solidFill>
              </a:rPr>
              <a: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Be used by Microsoft in Azure AI design sessions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Forces teams to confront tradeoffs early (like privacy vs. accuracy)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Example: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At OpenAI, cards revealed GPT-3's potential for academic cheating - led to education API restrictions.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2. Red Team/Blue Team Exercises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How It Works: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Red Team (attackers): Attempt to extract biases/PII (e.g., prompt: "Write a racist rant")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Blue Team (defenders): Audit outputs using tools like CheckList [Ribeiro 2020]</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Example: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PAIR team found 56% toxicity increase in Bengali vs English outputs through red-teaming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3. Community Review Boards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Models That Work:</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Indigenous Data Sovereignty Networks: Māori researchers veto training data misuse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Disability Councils: Shape accessibility features in Automatic Speech Recognition systems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Examples: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Accent Gaps: 41% higher error rates for African American Vernacular English vs. Standard American English [Koenecke 2020]</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Disability Exclusion: Hard-of-hearing users need 99% accuracy for accessibility – most ASR achieves ~85%</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Process: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Recruit 8-12 members from marginalized groups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Quarterly reviews with veto power on high-risk deployments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Example: Diffusion’s board caught stereotypical "CEO" image generation before release.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4. Cryptographic Watermarking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How in the world:</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Atallah Method: Embed lexical patterns/synonym substitutions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Neural: Modify logits to favor detectable token combinations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Deployment Challenges: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Tradeoffs: Robustness vs. text quality (current best: 95% detection at 3% perplexity cost</a:t>
            </a:r>
            <a:r>
              <a:rPr lang="en">
                <a:solidFill>
                  <a:schemeClr val="dk1"/>
                </a:solidFill>
              </a:rPr>
              <a:t>)</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Perplexity Cost: “The reduction in text quality (measured by how "confused" a language model is) when watermarking or other safety features are added.”</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Lower perplexity = more fluent/coherent text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Policy Needs: EU AI Act may mandate watermarking for generative AI</a:t>
            </a:r>
            <a:endParaRPr sz="1400">
              <a:latin typeface="Calibri"/>
              <a:ea typeface="Calibri"/>
              <a:cs typeface="Calibri"/>
              <a:sym typeface="Calibri"/>
            </a:endParaRPr>
          </a:p>
        </p:txBody>
      </p:sp>
      <p:sp>
        <p:nvSpPr>
          <p:cNvPr id="306" name="Google Shape;306;g343c090e628_2_171:notes"/>
          <p:cNvSpPr txBox="1"/>
          <p:nvPr>
            <p:ph idx="12" type="sldNum"/>
          </p:nvPr>
        </p:nvSpPr>
        <p:spPr>
          <a:xfrm>
            <a:off x="3884760" y="8685360"/>
            <a:ext cx="2971440" cy="4568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04c7fc5d83_3_9:notes"/>
          <p:cNvSpPr/>
          <p:nvPr>
            <p:ph idx="2" type="sldImg"/>
          </p:nvPr>
        </p:nvSpPr>
        <p:spPr>
          <a:xfrm>
            <a:off x="1143000" y="685800"/>
            <a:ext cx="4571700" cy="3428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4" name="Google Shape;314;g304c7fc5d83_3_9:notes"/>
          <p:cNvSpPr txBox="1"/>
          <p:nvPr>
            <p:ph idx="1" type="body"/>
          </p:nvPr>
        </p:nvSpPr>
        <p:spPr>
          <a:xfrm>
            <a:off x="685800" y="4343400"/>
            <a:ext cx="5486100" cy="4114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1. Envisioning Cards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Like, Physical/digital cards with prompts like: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"How might this system disadvantage non-native speakers?"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"Who benefits financially from this deployment?"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They should:</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Be used by Microsoft in Azure AI design sessions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Forces teams to confront tradeoffs early (like privacy vs. accuracy)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Example: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At OpenAI, cards revealed GPT-3's potential for academic cheating - led to education API restrictions.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2. Red Team/Blue Team Exercises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How It Works: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Red Team (attackers): Attempt to extract biases/PII (e.g., prompt: "Write a racist rant")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Blue Team (defenders): Audit outputs using tools like CheckList [Ribeiro 2020]</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Example: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PAIR team found 56% toxicity increase in Bengali vs English outputs through red-teaming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3. Community Review Boards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Models That Work:</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Indigenous Data Sovereignty Networks: Māori researchers veto training data misuse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Disability Councils: Shape accessibility features in Automatic Speech Recognition systems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Examples: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Accent Gaps: 41% higher error rates for African American Vernacular English vs. Standard American English [Koenecke 2020]</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Disability Exclusion: Hard-of-hearing users need 99% accuracy for accessibility – most ASR achieves ~85%</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Process: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Recruit 8-12 members from marginalized groups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Quarterly reviews with veto power on high-risk deployments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Example: Diffusion’s board caught stereotypical "CEO" image generation before release.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4. Cryptographic Watermarking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How in the world:</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Atallah Method: Embed lexical patterns/synonym substitutions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Neural: Modify logits to favor detectable token combinations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Deployment Challenges: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Tradeoffs: Robustness vs. text quality (current best: 95% detection at 3% perplexity cost)</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Perplexity Cost: “The reduction in text quality (measured by how "confused" a language model is) when watermarking or other safety features are added.”</a:t>
            </a:r>
            <a:endParaRPr>
              <a:solidFill>
                <a:schemeClr val="dk1"/>
              </a:solidFill>
            </a:endParaRPr>
          </a:p>
          <a:p>
            <a:pPr indent="-298450" lvl="2" marL="1371600" rtl="0" algn="l">
              <a:lnSpc>
                <a:spcPct val="115000"/>
              </a:lnSpc>
              <a:spcBef>
                <a:spcPts val="0"/>
              </a:spcBef>
              <a:spcAft>
                <a:spcPts val="0"/>
              </a:spcAft>
              <a:buClr>
                <a:schemeClr val="dk1"/>
              </a:buClr>
              <a:buSzPts val="1100"/>
              <a:buChar char="■"/>
            </a:pPr>
            <a:r>
              <a:rPr lang="en">
                <a:solidFill>
                  <a:schemeClr val="dk1"/>
                </a:solidFill>
              </a:rPr>
              <a:t>Lower perplexity = more fluent/coherent text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Policy Needs: EU AI Act may mandate watermarking for generative AI</a:t>
            </a:r>
            <a:endParaRPr sz="1400">
              <a:latin typeface="Calibri"/>
              <a:ea typeface="Calibri"/>
              <a:cs typeface="Calibri"/>
              <a:sym typeface="Calibri"/>
            </a:endParaRPr>
          </a:p>
        </p:txBody>
      </p:sp>
      <p:sp>
        <p:nvSpPr>
          <p:cNvPr id="315" name="Google Shape;315;g304c7fc5d83_3_9:notes"/>
          <p:cNvSpPr txBox="1"/>
          <p:nvPr>
            <p:ph idx="12" type="sldNum"/>
          </p:nvPr>
        </p:nvSpPr>
        <p:spPr>
          <a:xfrm>
            <a:off x="3884760" y="8685360"/>
            <a:ext cx="2971500" cy="456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43c090e628_2_177:notes"/>
          <p:cNvSpPr/>
          <p:nvPr>
            <p:ph idx="2" type="sldImg"/>
          </p:nvPr>
        </p:nvSpPr>
        <p:spPr>
          <a:xfrm>
            <a:off x="1143000" y="685800"/>
            <a:ext cx="457164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3" name="Google Shape;323;g343c090e628_2_177:notes"/>
          <p:cNvSpPr txBox="1"/>
          <p:nvPr>
            <p:ph idx="1" type="body"/>
          </p:nvPr>
        </p:nvSpPr>
        <p:spPr>
          <a:xfrm>
            <a:off x="685800" y="4343400"/>
            <a:ext cx="5486040" cy="4114440"/>
          </a:xfrm>
          <a:prstGeom prst="rect">
            <a:avLst/>
          </a:prstGeom>
          <a:noFill/>
          <a:ln>
            <a:noFill/>
          </a:ln>
        </p:spPr>
        <p:txBody>
          <a:bodyPr anchorCtr="0" anchor="t" bIns="45700" lIns="91425" spcFirstLastPara="1" rIns="91425" wrap="square" tIns="45700">
            <a:noAutofit/>
          </a:bodyPr>
          <a:lstStyle/>
          <a:p>
            <a:pPr indent="-317500" lvl="0" marL="457200" rtl="0" algn="l">
              <a:lnSpc>
                <a:spcPct val="150000"/>
              </a:lnSpc>
              <a:spcBef>
                <a:spcPts val="0"/>
              </a:spcBef>
              <a:spcAft>
                <a:spcPts val="0"/>
              </a:spcAft>
              <a:buClr>
                <a:srgbClr val="000000"/>
              </a:buClr>
              <a:buSzPts val="1400"/>
              <a:buFont typeface="Calibri"/>
              <a:buAutoNum type="arabicPeriod"/>
            </a:pPr>
            <a:r>
              <a:rPr b="0" lang="en" sz="1400" u="none" strike="noStrike">
                <a:solidFill>
                  <a:srgbClr val="000000"/>
                </a:solidFill>
                <a:latin typeface="Calibri"/>
                <a:ea typeface="Calibri"/>
                <a:cs typeface="Calibri"/>
                <a:sym typeface="Calibri"/>
              </a:rPr>
              <a:t>Model scale doesn't ensure safety or true capability</a:t>
            </a:r>
            <a:endParaRPr sz="1400">
              <a:latin typeface="Calibri"/>
              <a:ea typeface="Calibri"/>
              <a:cs typeface="Calibri"/>
              <a:sym typeface="Calibri"/>
            </a:endParaRPr>
          </a:p>
          <a:p>
            <a:pPr indent="-317500" lvl="0" marL="457200" rtl="0" algn="l">
              <a:lnSpc>
                <a:spcPct val="150000"/>
              </a:lnSpc>
              <a:spcBef>
                <a:spcPts val="0"/>
              </a:spcBef>
              <a:spcAft>
                <a:spcPts val="0"/>
              </a:spcAft>
              <a:buClr>
                <a:srgbClr val="000000"/>
              </a:buClr>
              <a:buSzPts val="1400"/>
              <a:buFont typeface="Calibri"/>
              <a:buAutoNum type="arabicPeriod"/>
            </a:pPr>
            <a:r>
              <a:rPr b="0" lang="en" sz="1400" u="none" strike="noStrike">
                <a:solidFill>
                  <a:srgbClr val="000000"/>
                </a:solidFill>
                <a:latin typeface="Calibri"/>
                <a:ea typeface="Calibri"/>
                <a:cs typeface="Calibri"/>
                <a:sym typeface="Calibri"/>
              </a:rPr>
              <a:t>Environmental costs must be primary consideration</a:t>
            </a:r>
            <a:endParaRPr sz="1400">
              <a:latin typeface="Calibri"/>
              <a:ea typeface="Calibri"/>
              <a:cs typeface="Calibri"/>
              <a:sym typeface="Calibri"/>
            </a:endParaRPr>
          </a:p>
          <a:p>
            <a:pPr indent="-317500" lvl="0" marL="457200" rtl="0" algn="l">
              <a:lnSpc>
                <a:spcPct val="150000"/>
              </a:lnSpc>
              <a:spcBef>
                <a:spcPts val="0"/>
              </a:spcBef>
              <a:spcAft>
                <a:spcPts val="0"/>
              </a:spcAft>
              <a:buClr>
                <a:srgbClr val="000000"/>
              </a:buClr>
              <a:buSzPts val="1400"/>
              <a:buFont typeface="Calibri"/>
              <a:buAutoNum type="arabicPeriod"/>
            </a:pPr>
            <a:r>
              <a:rPr b="0" lang="en" sz="1400" u="none" strike="noStrike">
                <a:solidFill>
                  <a:srgbClr val="000000"/>
                </a:solidFill>
                <a:latin typeface="Calibri"/>
                <a:ea typeface="Calibri"/>
                <a:cs typeface="Calibri"/>
                <a:sym typeface="Calibri"/>
              </a:rPr>
              <a:t>Documentation enables accountability</a:t>
            </a:r>
            <a:endParaRPr b="0" sz="1400" u="none" strike="noStrike">
              <a:solidFill>
                <a:srgbClr val="000000"/>
              </a:solidFill>
              <a:latin typeface="Arial"/>
              <a:ea typeface="Arial"/>
              <a:cs typeface="Arial"/>
              <a:sym typeface="Arial"/>
            </a:endParaRPr>
          </a:p>
        </p:txBody>
      </p:sp>
      <p:sp>
        <p:nvSpPr>
          <p:cNvPr id="324" name="Google Shape;324;g343c090e628_2_177:notes"/>
          <p:cNvSpPr txBox="1"/>
          <p:nvPr>
            <p:ph idx="12" type="sldNum"/>
          </p:nvPr>
        </p:nvSpPr>
        <p:spPr>
          <a:xfrm>
            <a:off x="3884760" y="8685360"/>
            <a:ext cx="2971440" cy="4568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04c7fc5d83_3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AutoNum type="arabicPeriod"/>
            </a:pPr>
            <a:r>
              <a:rPr lang="en">
                <a:solidFill>
                  <a:schemeClr val="dk1"/>
                </a:solidFill>
              </a:rPr>
              <a:t>Do these laws always come with intelligence? Physics-inspired researchers argue yes, but there isn’t too much evidence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Current estimates (~100) suggest language is highly complex. Does explain why models struggle with reasoning tasks?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Why do skills like arithmetic happen unpredictably in larger models? This unpredictability undermines safety efforts.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Can techniques like sparse models or algorithmic improvements help escape the scaling trap?</a:t>
            </a:r>
            <a:endParaRPr/>
          </a:p>
        </p:txBody>
      </p:sp>
      <p:sp>
        <p:nvSpPr>
          <p:cNvPr id="332" name="Google Shape;332;g304c7fc5d83_3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343c090e628_2_183:notes"/>
          <p:cNvSpPr/>
          <p:nvPr>
            <p:ph idx="2" type="sldImg"/>
          </p:nvPr>
        </p:nvSpPr>
        <p:spPr>
          <a:xfrm>
            <a:off x="1143000" y="685800"/>
            <a:ext cx="457164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0" name="Google Shape;340;g343c090e628_2_183:notes"/>
          <p:cNvSpPr txBox="1"/>
          <p:nvPr>
            <p:ph idx="1" type="body"/>
          </p:nvPr>
        </p:nvSpPr>
        <p:spPr>
          <a:xfrm>
            <a:off x="685800" y="4343400"/>
            <a:ext cx="5486040" cy="411444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000000"/>
              </a:buClr>
              <a:buSzPts val="1400"/>
              <a:buFont typeface="Calibri"/>
              <a:buNone/>
            </a:pPr>
            <a:r>
              <a:rPr b="0" lang="en" sz="1400" u="none" strike="noStrike">
                <a:solidFill>
                  <a:srgbClr val="000000"/>
                </a:solidFill>
                <a:latin typeface="Calibri"/>
                <a:ea typeface="Calibri"/>
                <a:cs typeface="Calibri"/>
                <a:sym typeface="Calibri"/>
              </a:rPr>
              <a:t>Future directions</a:t>
            </a:r>
            <a:r>
              <a:rPr lang="en" sz="1400">
                <a:latin typeface="Calibri"/>
                <a:ea typeface="Calibri"/>
                <a:cs typeface="Calibri"/>
                <a:sym typeface="Calibri"/>
              </a:rPr>
              <a:t>?</a:t>
            </a:r>
            <a:endParaRPr sz="1400">
              <a:latin typeface="Calibri"/>
              <a:ea typeface="Calibri"/>
              <a:cs typeface="Calibri"/>
              <a:sym typeface="Calibri"/>
            </a:endParaRPr>
          </a:p>
          <a:p>
            <a:pPr indent="-317500" lvl="0" marL="457200" rtl="0" algn="l">
              <a:lnSpc>
                <a:spcPct val="150000"/>
              </a:lnSpc>
              <a:spcBef>
                <a:spcPts val="0"/>
              </a:spcBef>
              <a:spcAft>
                <a:spcPts val="0"/>
              </a:spcAft>
              <a:buClr>
                <a:srgbClr val="000000"/>
              </a:buClr>
              <a:buSzPts val="1400"/>
              <a:buFont typeface="Calibri"/>
              <a:buAutoNum type="arabicPeriod"/>
            </a:pPr>
            <a:r>
              <a:rPr b="0" lang="en" sz="1400" u="none" strike="noStrike">
                <a:solidFill>
                  <a:srgbClr val="000000"/>
                </a:solidFill>
                <a:latin typeface="Calibri"/>
                <a:ea typeface="Calibri"/>
                <a:cs typeface="Calibri"/>
                <a:sym typeface="Calibri"/>
              </a:rPr>
              <a:t>Determine scaling limits through cost/benefit analysis</a:t>
            </a:r>
            <a:endParaRPr sz="1400">
              <a:latin typeface="Calibri"/>
              <a:ea typeface="Calibri"/>
              <a:cs typeface="Calibri"/>
              <a:sym typeface="Calibri"/>
            </a:endParaRPr>
          </a:p>
          <a:p>
            <a:pPr indent="-317500" lvl="0" marL="457200" rtl="0" algn="l">
              <a:lnSpc>
                <a:spcPct val="150000"/>
              </a:lnSpc>
              <a:spcBef>
                <a:spcPts val="0"/>
              </a:spcBef>
              <a:spcAft>
                <a:spcPts val="0"/>
              </a:spcAft>
              <a:buClr>
                <a:srgbClr val="000000"/>
              </a:buClr>
              <a:buSzPts val="1400"/>
              <a:buFont typeface="Calibri"/>
              <a:buAutoNum type="arabicPeriod"/>
            </a:pPr>
            <a:r>
              <a:rPr b="0" lang="en" sz="1400" u="none" strike="noStrike">
                <a:solidFill>
                  <a:srgbClr val="000000"/>
                </a:solidFill>
                <a:latin typeface="Calibri"/>
                <a:ea typeface="Calibri"/>
                <a:cs typeface="Calibri"/>
                <a:sym typeface="Calibri"/>
              </a:rPr>
              <a:t>Develop participatory dataset creation (e.g., Masakhane project for African languages), 3) Create benchmarks measuring real societal value beyond accuracy</a:t>
            </a:r>
            <a:endParaRPr b="0" sz="1400" u="none" strike="noStrike">
              <a:solidFill>
                <a:srgbClr val="000000"/>
              </a:solidFill>
              <a:latin typeface="Arial"/>
              <a:ea typeface="Arial"/>
              <a:cs typeface="Arial"/>
              <a:sym typeface="Arial"/>
            </a:endParaRPr>
          </a:p>
        </p:txBody>
      </p:sp>
      <p:sp>
        <p:nvSpPr>
          <p:cNvPr id="341" name="Google Shape;341;g343c090e628_2_183:notes"/>
          <p:cNvSpPr txBox="1"/>
          <p:nvPr>
            <p:ph idx="12" type="sldNum"/>
          </p:nvPr>
        </p:nvSpPr>
        <p:spPr>
          <a:xfrm>
            <a:off x="3884760" y="8685360"/>
            <a:ext cx="2971440" cy="4568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43c090e628_0_477:notes"/>
          <p:cNvSpPr/>
          <p:nvPr>
            <p:ph idx="2" type="sldImg"/>
          </p:nvPr>
        </p:nvSpPr>
        <p:spPr>
          <a:xfrm>
            <a:off x="1143000" y="685800"/>
            <a:ext cx="4571700" cy="3428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0" name="Google Shape;350;g343c090e628_0_477:notes"/>
          <p:cNvSpPr txBox="1"/>
          <p:nvPr>
            <p:ph idx="1" type="body"/>
          </p:nvPr>
        </p:nvSpPr>
        <p:spPr>
          <a:xfrm>
            <a:off x="685800" y="4343400"/>
            <a:ext cx="5486100" cy="41145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000000"/>
              </a:buClr>
              <a:buSzPts val="1400"/>
              <a:buFont typeface="Calibri"/>
              <a:buNone/>
            </a:pPr>
            <a:r>
              <a:t/>
            </a:r>
            <a:endParaRPr b="0" sz="1400" u="none" strike="noStrike">
              <a:solidFill>
                <a:srgbClr val="000000"/>
              </a:solidFill>
              <a:latin typeface="Arial"/>
              <a:ea typeface="Arial"/>
              <a:cs typeface="Arial"/>
              <a:sym typeface="Arial"/>
            </a:endParaRPr>
          </a:p>
        </p:txBody>
      </p:sp>
      <p:sp>
        <p:nvSpPr>
          <p:cNvPr id="351" name="Google Shape;351;g343c090e628_0_477:notes"/>
          <p:cNvSpPr txBox="1"/>
          <p:nvPr>
            <p:ph idx="12" type="sldNum"/>
          </p:nvPr>
        </p:nvSpPr>
        <p:spPr>
          <a:xfrm>
            <a:off x="3884760" y="8685360"/>
            <a:ext cx="2971500" cy="456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04c7fc5d83_3_0:notes"/>
          <p:cNvSpPr/>
          <p:nvPr>
            <p:ph idx="2" type="sldImg"/>
          </p:nvPr>
        </p:nvSpPr>
        <p:spPr>
          <a:xfrm>
            <a:off x="1143000" y="685800"/>
            <a:ext cx="4571700" cy="3428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 name="Google Shape;152;g304c7fc5d83_3_0:notes"/>
          <p:cNvSpPr txBox="1"/>
          <p:nvPr>
            <p:ph idx="1" type="body"/>
          </p:nvPr>
        </p:nvSpPr>
        <p:spPr>
          <a:xfrm>
            <a:off x="685800" y="4343400"/>
            <a:ext cx="5486100" cy="41145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000000"/>
              </a:buClr>
              <a:buSzPts val="1400"/>
              <a:buFont typeface="Calibri"/>
              <a:buNone/>
            </a:pPr>
            <a:r>
              <a:rPr b="0" lang="en" sz="1400" u="none" strike="noStrike">
                <a:solidFill>
                  <a:srgbClr val="000000"/>
                </a:solidFill>
                <a:latin typeface="Calibri"/>
                <a:ea typeface="Calibri"/>
                <a:cs typeface="Calibri"/>
                <a:sym typeface="Calibri"/>
              </a:rPr>
              <a:t>Section 2 historical context:</a:t>
            </a:r>
            <a:endParaRPr sz="1400">
              <a:latin typeface="Calibri"/>
              <a:ea typeface="Calibri"/>
              <a:cs typeface="Calibri"/>
              <a:sym typeface="Calibri"/>
            </a:endParaRPr>
          </a:p>
          <a:p>
            <a:pPr indent="-317500" lvl="0" marL="457200" rtl="0" algn="l">
              <a:lnSpc>
                <a:spcPct val="150000"/>
              </a:lnSpc>
              <a:spcBef>
                <a:spcPts val="0"/>
              </a:spcBef>
              <a:spcAft>
                <a:spcPts val="0"/>
              </a:spcAft>
              <a:buClr>
                <a:srgbClr val="000000"/>
              </a:buClr>
              <a:buSzPts val="1400"/>
              <a:buFont typeface="Calibri"/>
              <a:buAutoNum type="arabicPeriod"/>
            </a:pPr>
            <a:r>
              <a:rPr b="0" lang="en" sz="1400" u="none" strike="noStrike">
                <a:solidFill>
                  <a:srgbClr val="000000"/>
                </a:solidFill>
                <a:latin typeface="Calibri"/>
                <a:ea typeface="Calibri"/>
                <a:cs typeface="Calibri"/>
                <a:sym typeface="Calibri"/>
              </a:rPr>
              <a:t>While parameters grew 300,000x in 6 years, the core approach remains text sequence prediction</a:t>
            </a:r>
            <a:endParaRPr sz="1400">
              <a:latin typeface="Calibri"/>
              <a:ea typeface="Calibri"/>
              <a:cs typeface="Calibri"/>
              <a:sym typeface="Calibri"/>
            </a:endParaRPr>
          </a:p>
          <a:p>
            <a:pPr indent="-317500" lvl="0" marL="457200" rtl="0" algn="l">
              <a:lnSpc>
                <a:spcPct val="150000"/>
              </a:lnSpc>
              <a:spcBef>
                <a:spcPts val="0"/>
              </a:spcBef>
              <a:spcAft>
                <a:spcPts val="0"/>
              </a:spcAft>
              <a:buClr>
                <a:srgbClr val="000000"/>
              </a:buClr>
              <a:buSzPts val="1400"/>
              <a:buFont typeface="Calibri"/>
              <a:buAutoNum type="arabicPeriod"/>
            </a:pPr>
            <a:r>
              <a:rPr b="0" lang="en" sz="1400" u="none" strike="noStrike">
                <a:solidFill>
                  <a:srgbClr val="000000"/>
                </a:solidFill>
                <a:latin typeface="Calibri"/>
                <a:ea typeface="Calibri"/>
                <a:cs typeface="Calibri"/>
                <a:sym typeface="Calibri"/>
              </a:rPr>
              <a:t>Scale increases </a:t>
            </a:r>
            <a:r>
              <a:rPr lang="en" sz="1400">
                <a:latin typeface="Calibri"/>
                <a:ea typeface="Calibri"/>
                <a:cs typeface="Calibri"/>
                <a:sym typeface="Calibri"/>
              </a:rPr>
              <a:t>create</a:t>
            </a:r>
            <a:r>
              <a:rPr b="0" lang="en" sz="1400" u="none" strike="noStrike">
                <a:solidFill>
                  <a:srgbClr val="000000"/>
                </a:solidFill>
                <a:latin typeface="Calibri"/>
                <a:ea typeface="Calibri"/>
                <a:cs typeface="Calibri"/>
                <a:sym typeface="Calibri"/>
              </a:rPr>
              <a:t>new risks without addressing the</a:t>
            </a:r>
            <a:r>
              <a:rPr lang="en" sz="1400">
                <a:latin typeface="Calibri"/>
                <a:ea typeface="Calibri"/>
                <a:cs typeface="Calibri"/>
                <a:sym typeface="Calibri"/>
              </a:rPr>
              <a:t> </a:t>
            </a:r>
            <a:r>
              <a:rPr b="0" lang="en" sz="1400" u="none" strike="noStrike">
                <a:solidFill>
                  <a:srgbClr val="000000"/>
                </a:solidFill>
                <a:latin typeface="Calibri"/>
                <a:ea typeface="Calibri"/>
                <a:cs typeface="Calibri"/>
                <a:sym typeface="Calibri"/>
              </a:rPr>
              <a:t>limitations discussed in Section 5</a:t>
            </a:r>
            <a:endParaRPr b="0" sz="1400" u="none" strike="noStrike">
              <a:solidFill>
                <a:srgbClr val="000000"/>
              </a:solidFill>
              <a:latin typeface="Arial"/>
              <a:ea typeface="Arial"/>
              <a:cs typeface="Arial"/>
              <a:sym typeface="Arial"/>
            </a:endParaRPr>
          </a:p>
        </p:txBody>
      </p:sp>
      <p:sp>
        <p:nvSpPr>
          <p:cNvPr id="153" name="Google Shape;153;g304c7fc5d83_3_0:notes"/>
          <p:cNvSpPr txBox="1"/>
          <p:nvPr>
            <p:ph idx="12" type="sldNum"/>
          </p:nvPr>
        </p:nvSpPr>
        <p:spPr>
          <a:xfrm>
            <a:off x="3884760" y="8685360"/>
            <a:ext cx="2971500" cy="4569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04c7fc5d83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lang="en">
                <a:solidFill>
                  <a:schemeClr val="dk1"/>
                </a:solidFill>
              </a:rPr>
              <a:t>Diminishing returns: Spending $100M on GPT-4 didn’t halve error rates. We’re hitting a wall where marginal gains need exponential resources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Environmental: GPT-4 200K petaflop-days disproportionately impact the Global South, (Sudanese flooding) == ethical failure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No true understanding: Models optimize cross-entropy loss, not comprehension. They manipulate forms, like predicting ‘Albert’ after ‘Einstein’s first name is…’, but no intent or meaning. Reinforces</a:t>
            </a:r>
            <a:r>
              <a:rPr lang="en">
                <a:solidFill>
                  <a:schemeClr val="dk1"/>
                </a:solidFill>
              </a:rPr>
              <a:t> the </a:t>
            </a:r>
            <a:r>
              <a:rPr lang="en">
                <a:solidFill>
                  <a:schemeClr val="dk1"/>
                </a:solidFill>
              </a:rPr>
              <a:t>‘understanding illusion’ talked about before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Limits: Even with infinite data, entropy caps performance. Scaling won’t solve bias or toxicity (it might even amplify them)</a:t>
            </a:r>
            <a:endParaRPr/>
          </a:p>
        </p:txBody>
      </p:sp>
      <p:sp>
        <p:nvSpPr>
          <p:cNvPr id="161" name="Google Shape;161;g304c7fc5d83_3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43c090e628_2_96:notes"/>
          <p:cNvSpPr/>
          <p:nvPr>
            <p:ph idx="2" type="sldImg"/>
          </p:nvPr>
        </p:nvSpPr>
        <p:spPr>
          <a:xfrm>
            <a:off x="1143000" y="685800"/>
            <a:ext cx="457164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9" name="Google Shape;169;g343c090e628_2_96:notes"/>
          <p:cNvSpPr txBox="1"/>
          <p:nvPr>
            <p:ph idx="1" type="body"/>
          </p:nvPr>
        </p:nvSpPr>
        <p:spPr>
          <a:xfrm>
            <a:off x="685800" y="4343400"/>
            <a:ext cx="5486040" cy="411444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000000"/>
              </a:buClr>
              <a:buSzPts val="1400"/>
              <a:buFont typeface="Calibri"/>
              <a:buNone/>
            </a:pPr>
            <a:r>
              <a:rPr lang="en" sz="1400">
                <a:latin typeface="Calibri"/>
                <a:ea typeface="Calibri"/>
                <a:cs typeface="Calibri"/>
                <a:sym typeface="Calibri"/>
              </a:rPr>
              <a:t>t</a:t>
            </a:r>
            <a:r>
              <a:rPr b="0" lang="en" sz="1400" u="none" strike="noStrike">
                <a:solidFill>
                  <a:srgbClr val="000000"/>
                </a:solidFill>
                <a:latin typeface="Calibri"/>
                <a:ea typeface="Calibri"/>
                <a:cs typeface="Calibri"/>
                <a:sym typeface="Calibri"/>
              </a:rPr>
              <a:t>able 1 paramete</a:t>
            </a:r>
            <a:r>
              <a:rPr b="0" lang="en" sz="1400" u="none" strike="noStrike">
                <a:solidFill>
                  <a:srgbClr val="000000"/>
                </a:solidFill>
                <a:latin typeface="Calibri"/>
                <a:ea typeface="Calibri"/>
                <a:cs typeface="Calibri"/>
                <a:sym typeface="Calibri"/>
              </a:rPr>
              <a:t>r</a:t>
            </a:r>
            <a:r>
              <a:rPr b="0" lang="en" sz="1400" u="none" strike="noStrike">
                <a:solidFill>
                  <a:srgbClr val="000000"/>
                </a:solidFill>
                <a:latin typeface="Calibri"/>
                <a:ea typeface="Calibri"/>
                <a:cs typeface="Calibri"/>
                <a:sym typeface="Calibri"/>
              </a:rPr>
              <a:t>: From 2019's BERT (340M) to 2021's Switch-C (1.57T)</a:t>
            </a:r>
            <a:r>
              <a:rPr lang="en" sz="1400">
                <a:latin typeface="Calibri"/>
                <a:ea typeface="Calibri"/>
                <a:cs typeface="Calibri"/>
                <a:sym typeface="Calibri"/>
              </a:rPr>
              <a:t> →</a:t>
            </a:r>
            <a:r>
              <a:rPr b="0" lang="en" sz="1400" u="none" strike="noStrike">
                <a:solidFill>
                  <a:srgbClr val="000000"/>
                </a:solidFill>
                <a:latin typeface="Calibri"/>
                <a:ea typeface="Calibri"/>
                <a:cs typeface="Calibri"/>
                <a:sym typeface="Calibri"/>
              </a:rPr>
              <a:t> a 4617x increase in 2 years</a:t>
            </a:r>
            <a:endParaRPr sz="1400">
              <a:latin typeface="Calibri"/>
              <a:ea typeface="Calibri"/>
              <a:cs typeface="Calibri"/>
              <a:sym typeface="Calibri"/>
            </a:endParaRPr>
          </a:p>
          <a:p>
            <a:pPr indent="0" lvl="0" marL="0" rtl="0" algn="l">
              <a:lnSpc>
                <a:spcPct val="150000"/>
              </a:lnSpc>
              <a:spcBef>
                <a:spcPts val="0"/>
              </a:spcBef>
              <a:spcAft>
                <a:spcPts val="0"/>
              </a:spcAft>
              <a:buClr>
                <a:srgbClr val="000000"/>
              </a:buClr>
              <a:buSzPts val="1400"/>
              <a:buFont typeface="Calibri"/>
              <a:buNone/>
            </a:pPr>
            <a:r>
              <a:rPr b="0" lang="en" sz="1400" u="none" strike="noStrike">
                <a:solidFill>
                  <a:srgbClr val="000000"/>
                </a:solidFill>
                <a:latin typeface="Calibri"/>
                <a:ea typeface="Calibri"/>
                <a:cs typeface="Calibri"/>
                <a:sym typeface="Calibri"/>
              </a:rPr>
              <a:t>Section 5 warns this enables </a:t>
            </a:r>
            <a:r>
              <a:rPr lang="en" sz="1400">
                <a:latin typeface="Calibri"/>
                <a:ea typeface="Calibri"/>
                <a:cs typeface="Calibri"/>
                <a:sym typeface="Calibri"/>
              </a:rPr>
              <a:t>“</a:t>
            </a:r>
            <a:r>
              <a:rPr lang="en" sz="1400">
                <a:solidFill>
                  <a:schemeClr val="dk1"/>
                </a:solidFill>
                <a:latin typeface="Calibri"/>
                <a:ea typeface="Calibri"/>
                <a:cs typeface="Calibri"/>
                <a:sym typeface="Calibri"/>
              </a:rPr>
              <a:t>garden path”</a:t>
            </a:r>
            <a:r>
              <a:rPr b="0" lang="en" sz="1400" u="none" strike="noStrike">
                <a:solidFill>
                  <a:srgbClr val="000000"/>
                </a:solidFill>
                <a:latin typeface="Calibri"/>
                <a:ea typeface="Calibri"/>
                <a:cs typeface="Calibri"/>
                <a:sym typeface="Calibri"/>
              </a:rPr>
              <a:t> research directions away from </a:t>
            </a:r>
            <a:r>
              <a:rPr lang="en" sz="1400">
                <a:latin typeface="Calibri"/>
                <a:ea typeface="Calibri"/>
                <a:cs typeface="Calibri"/>
                <a:sym typeface="Calibri"/>
              </a:rPr>
              <a:t>actual </a:t>
            </a:r>
            <a:r>
              <a:rPr b="0" lang="en" sz="1400" u="none" strike="noStrike">
                <a:solidFill>
                  <a:srgbClr val="000000"/>
                </a:solidFill>
                <a:latin typeface="Calibri"/>
                <a:ea typeface="Calibri"/>
                <a:cs typeface="Calibri"/>
                <a:sym typeface="Calibri"/>
              </a:rPr>
              <a:t>language understanding</a:t>
            </a:r>
            <a:br>
              <a:rPr b="0" lang="en" sz="1400" u="none" strike="noStrike">
                <a:solidFill>
                  <a:srgbClr val="000000"/>
                </a:solidFill>
                <a:latin typeface="Calibri"/>
                <a:ea typeface="Calibri"/>
                <a:cs typeface="Calibri"/>
                <a:sym typeface="Calibri"/>
              </a:rPr>
            </a:br>
            <a:r>
              <a:rPr b="0" lang="en" sz="1400" u="none" strike="noStrike">
                <a:solidFill>
                  <a:srgbClr val="000000"/>
                </a:solidFill>
                <a:latin typeface="Calibri"/>
                <a:ea typeface="Calibri"/>
                <a:cs typeface="Calibri"/>
                <a:sym typeface="Calibri"/>
              </a:rPr>
              <a:t>Garden </a:t>
            </a:r>
            <a:r>
              <a:rPr lang="en" sz="1400">
                <a:latin typeface="Calibri"/>
                <a:ea typeface="Calibri"/>
                <a:cs typeface="Calibri"/>
                <a:sym typeface="Calibri"/>
              </a:rPr>
              <a:t>Path: a misdirected research trajectory in natural language processing (NLP) where the focus on ever-larger language models (LMs) and leaderboard performance distracts from meaningful progress in understanding language or addressing risks.</a:t>
            </a:r>
            <a:endParaRPr b="0" sz="1400" u="none" strike="noStrike">
              <a:solidFill>
                <a:srgbClr val="000000"/>
              </a:solidFill>
              <a:latin typeface="Arial"/>
              <a:ea typeface="Arial"/>
              <a:cs typeface="Arial"/>
              <a:sym typeface="Arial"/>
            </a:endParaRPr>
          </a:p>
        </p:txBody>
      </p:sp>
      <p:sp>
        <p:nvSpPr>
          <p:cNvPr id="170" name="Google Shape;170;g343c090e628_2_96:notes"/>
          <p:cNvSpPr txBox="1"/>
          <p:nvPr>
            <p:ph idx="12" type="sldNum"/>
          </p:nvPr>
        </p:nvSpPr>
        <p:spPr>
          <a:xfrm>
            <a:off x="3884760" y="8685360"/>
            <a:ext cx="2971440" cy="4568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43c090e628_2_103:notes"/>
          <p:cNvSpPr/>
          <p:nvPr>
            <p:ph idx="2" type="sldImg"/>
          </p:nvPr>
        </p:nvSpPr>
        <p:spPr>
          <a:xfrm>
            <a:off x="1143000" y="685800"/>
            <a:ext cx="457164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8" name="Google Shape;178;g343c090e628_2_103:notes"/>
          <p:cNvSpPr txBox="1"/>
          <p:nvPr>
            <p:ph idx="1" type="body"/>
          </p:nvPr>
        </p:nvSpPr>
        <p:spPr>
          <a:xfrm>
            <a:off x="685800" y="4343400"/>
            <a:ext cx="5486040" cy="411444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000000"/>
              </a:buClr>
              <a:buSzPts val="1400"/>
              <a:buFont typeface="Calibri"/>
              <a:buNone/>
            </a:pPr>
            <a:r>
              <a:rPr b="0" lang="en" sz="1400" u="none" strike="noStrike">
                <a:solidFill>
                  <a:srgbClr val="000000"/>
                </a:solidFill>
                <a:latin typeface="Calibri"/>
                <a:ea typeface="Calibri"/>
                <a:cs typeface="Calibri"/>
                <a:sym typeface="Calibri"/>
              </a:rPr>
              <a:t>Section 3: </a:t>
            </a:r>
            <a:r>
              <a:rPr lang="en" sz="1400">
                <a:latin typeface="Calibri"/>
                <a:ea typeface="Calibri"/>
                <a:cs typeface="Calibri"/>
                <a:sym typeface="Calibri"/>
              </a:rPr>
              <a:t>training</a:t>
            </a:r>
            <a:r>
              <a:rPr lang="en" sz="1400">
                <a:latin typeface="Calibri"/>
                <a:ea typeface="Calibri"/>
                <a:cs typeface="Calibri"/>
                <a:sym typeface="Calibri"/>
              </a:rPr>
              <a:t> a transformer (big) model [136] with neural architecture search</a:t>
            </a:r>
            <a:r>
              <a:rPr b="0" lang="en" sz="1400" u="none" strike="noStrike">
                <a:solidFill>
                  <a:srgbClr val="000000"/>
                </a:solidFill>
                <a:latin typeface="Calibri"/>
                <a:ea typeface="Calibri"/>
                <a:cs typeface="Calibri"/>
                <a:sym typeface="Calibri"/>
              </a:rPr>
              <a:t> emits 284t CO₂ </a:t>
            </a:r>
            <a:r>
              <a:rPr lang="en" sz="1400">
                <a:latin typeface="Calibri"/>
                <a:ea typeface="Calibri"/>
                <a:cs typeface="Calibri"/>
                <a:sym typeface="Calibri"/>
              </a:rPr>
              <a:t>→</a:t>
            </a:r>
            <a:r>
              <a:rPr b="0" lang="en" sz="1400" u="none" strike="noStrike">
                <a:solidFill>
                  <a:srgbClr val="000000"/>
                </a:solidFill>
                <a:latin typeface="Calibri"/>
                <a:ea typeface="Calibri"/>
                <a:cs typeface="Calibri"/>
                <a:sym typeface="Calibri"/>
              </a:rPr>
              <a:t> equivalent to 56 annual footprints. This disproportionately </a:t>
            </a:r>
            <a:r>
              <a:rPr lang="en" sz="1400">
                <a:latin typeface="Calibri"/>
                <a:ea typeface="Calibri"/>
                <a:cs typeface="Calibri"/>
                <a:sym typeface="Calibri"/>
              </a:rPr>
              <a:t>affects g</a:t>
            </a:r>
            <a:r>
              <a:rPr b="0" lang="en" sz="1400" u="none" strike="noStrike">
                <a:solidFill>
                  <a:srgbClr val="000000"/>
                </a:solidFill>
                <a:latin typeface="Calibri"/>
                <a:ea typeface="Calibri"/>
                <a:cs typeface="Calibri"/>
                <a:sym typeface="Calibri"/>
              </a:rPr>
              <a:t>lobal </a:t>
            </a:r>
            <a:r>
              <a:rPr lang="en" sz="1400">
                <a:latin typeface="Calibri"/>
                <a:ea typeface="Calibri"/>
                <a:cs typeface="Calibri"/>
                <a:sym typeface="Calibri"/>
              </a:rPr>
              <a:t>s</a:t>
            </a:r>
            <a:r>
              <a:rPr b="0" lang="en" sz="1400" u="none" strike="noStrike">
                <a:solidFill>
                  <a:srgbClr val="000000"/>
                </a:solidFill>
                <a:latin typeface="Calibri"/>
                <a:ea typeface="Calibri"/>
                <a:cs typeface="Calibri"/>
                <a:sym typeface="Calibri"/>
              </a:rPr>
              <a:t>outh nations like the Maldives (projected underwater by 2100</a:t>
            </a:r>
            <a:r>
              <a:rPr lang="en" sz="1400">
                <a:latin typeface="Calibri"/>
                <a:ea typeface="Calibri"/>
                <a:cs typeface="Calibri"/>
                <a:sym typeface="Calibri"/>
              </a:rPr>
              <a:t>…</a:t>
            </a:r>
            <a:r>
              <a:rPr b="0" lang="en" sz="1400" u="none" strike="noStrike">
                <a:solidFill>
                  <a:srgbClr val="000000"/>
                </a:solidFill>
                <a:latin typeface="Calibri"/>
                <a:ea typeface="Calibri"/>
                <a:cs typeface="Calibri"/>
                <a:sym typeface="Calibri"/>
              </a:rPr>
              <a:t>jesus christ) and Sudan's 2020 flood victims</a:t>
            </a:r>
            <a:endParaRPr b="0" sz="1400" u="none" strike="noStrike">
              <a:solidFill>
                <a:srgbClr val="000000"/>
              </a:solidFill>
              <a:latin typeface="Arial"/>
              <a:ea typeface="Arial"/>
              <a:cs typeface="Arial"/>
              <a:sym typeface="Arial"/>
            </a:endParaRPr>
          </a:p>
        </p:txBody>
      </p:sp>
      <p:sp>
        <p:nvSpPr>
          <p:cNvPr id="179" name="Google Shape;179;g343c090e628_2_103:notes"/>
          <p:cNvSpPr txBox="1"/>
          <p:nvPr>
            <p:ph idx="12" type="sldNum"/>
          </p:nvPr>
        </p:nvSpPr>
        <p:spPr>
          <a:xfrm>
            <a:off x="3884760" y="8685360"/>
            <a:ext cx="2971440" cy="4568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43c090e628_2_109:notes"/>
          <p:cNvSpPr/>
          <p:nvPr>
            <p:ph idx="2" type="sldImg"/>
          </p:nvPr>
        </p:nvSpPr>
        <p:spPr>
          <a:xfrm>
            <a:off x="1143000" y="685800"/>
            <a:ext cx="457164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7" name="Google Shape;187;g343c090e628_2_109:notes"/>
          <p:cNvSpPr txBox="1"/>
          <p:nvPr>
            <p:ph idx="1" type="body"/>
          </p:nvPr>
        </p:nvSpPr>
        <p:spPr>
          <a:xfrm>
            <a:off x="685800" y="4343400"/>
            <a:ext cx="5486040" cy="411444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000000"/>
              </a:buClr>
              <a:buSzPts val="1400"/>
              <a:buFont typeface="Calibri"/>
              <a:buNone/>
            </a:pPr>
            <a:r>
              <a:rPr b="0" lang="en" sz="1400" u="none" strike="noStrike">
                <a:solidFill>
                  <a:srgbClr val="000000"/>
                </a:solidFill>
                <a:latin typeface="Calibri"/>
                <a:ea typeface="Calibri"/>
                <a:cs typeface="Calibri"/>
                <a:sym typeface="Calibri"/>
              </a:rPr>
              <a:t>Strubell et al's 2019 analysis: LLM training's carbon footprint dwarfs both air travel (4.8t) and </a:t>
            </a:r>
            <a:r>
              <a:rPr lang="en" sz="1400">
                <a:latin typeface="Calibri"/>
                <a:ea typeface="Calibri"/>
                <a:cs typeface="Calibri"/>
                <a:sym typeface="Calibri"/>
              </a:rPr>
              <a:t>people’s </a:t>
            </a:r>
            <a:r>
              <a:rPr b="0" lang="en" sz="1400" u="none" strike="noStrike">
                <a:solidFill>
                  <a:srgbClr val="000000"/>
                </a:solidFill>
                <a:latin typeface="Calibri"/>
                <a:ea typeface="Calibri"/>
                <a:cs typeface="Calibri"/>
                <a:sym typeface="Calibri"/>
              </a:rPr>
              <a:t>emissions (5t). Environmental costs are </a:t>
            </a:r>
            <a:r>
              <a:rPr lang="en" sz="1400">
                <a:latin typeface="Calibri"/>
                <a:ea typeface="Calibri"/>
                <a:cs typeface="Calibri"/>
                <a:sym typeface="Calibri"/>
              </a:rPr>
              <a:t>basically never </a:t>
            </a:r>
            <a:r>
              <a:rPr b="0" lang="en" sz="1400" u="none" strike="noStrike">
                <a:solidFill>
                  <a:srgbClr val="000000"/>
                </a:solidFill>
                <a:latin typeface="Calibri"/>
                <a:ea typeface="Calibri"/>
                <a:cs typeface="Calibri"/>
                <a:sym typeface="Calibri"/>
              </a:rPr>
              <a:t>factored into model evaluations, and </a:t>
            </a:r>
            <a:r>
              <a:rPr lang="en" sz="1400">
                <a:latin typeface="Calibri"/>
                <a:ea typeface="Calibri"/>
                <a:cs typeface="Calibri"/>
                <a:sym typeface="Calibri"/>
              </a:rPr>
              <a:t>create massive </a:t>
            </a:r>
            <a:r>
              <a:rPr b="0" lang="en" sz="1400" u="none" strike="noStrike">
                <a:solidFill>
                  <a:srgbClr val="000000"/>
                </a:solidFill>
                <a:latin typeface="Calibri"/>
                <a:ea typeface="Calibri"/>
                <a:cs typeface="Calibri"/>
                <a:sym typeface="Calibri"/>
              </a:rPr>
              <a:t>climate impacts</a:t>
            </a:r>
            <a:endParaRPr b="0" sz="1400" u="none" strike="noStrike">
              <a:solidFill>
                <a:srgbClr val="000000"/>
              </a:solidFill>
              <a:latin typeface="Arial"/>
              <a:ea typeface="Arial"/>
              <a:cs typeface="Arial"/>
              <a:sym typeface="Arial"/>
            </a:endParaRPr>
          </a:p>
        </p:txBody>
      </p:sp>
      <p:sp>
        <p:nvSpPr>
          <p:cNvPr id="188" name="Google Shape;188;g343c090e628_2_109:notes"/>
          <p:cNvSpPr txBox="1"/>
          <p:nvPr>
            <p:ph idx="12" type="sldNum"/>
          </p:nvPr>
        </p:nvSpPr>
        <p:spPr>
          <a:xfrm>
            <a:off x="3884760" y="8685360"/>
            <a:ext cx="2971440" cy="4568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43c090e628_2_116:notes"/>
          <p:cNvSpPr/>
          <p:nvPr>
            <p:ph idx="2" type="sldImg"/>
          </p:nvPr>
        </p:nvSpPr>
        <p:spPr>
          <a:xfrm>
            <a:off x="1143000" y="685800"/>
            <a:ext cx="4571640" cy="342864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 name="Google Shape;196;g343c090e628_2_116:notes"/>
          <p:cNvSpPr txBox="1"/>
          <p:nvPr>
            <p:ph idx="1" type="body"/>
          </p:nvPr>
        </p:nvSpPr>
        <p:spPr>
          <a:xfrm>
            <a:off x="685800" y="4343400"/>
            <a:ext cx="5486040" cy="411444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000000"/>
              </a:buClr>
              <a:buSzPts val="1400"/>
              <a:buFont typeface="Calibri"/>
              <a:buNone/>
            </a:pPr>
            <a:r>
              <a:rPr b="0" lang="en" sz="1400" u="none" strike="noStrike">
                <a:solidFill>
                  <a:srgbClr val="000000"/>
                </a:solidFill>
                <a:latin typeface="Calibri"/>
                <a:ea typeface="Calibri"/>
                <a:cs typeface="Calibri"/>
                <a:sym typeface="Calibri"/>
              </a:rPr>
              <a:t>Section </a:t>
            </a:r>
            <a:r>
              <a:rPr lang="en" sz="1400">
                <a:latin typeface="Calibri"/>
                <a:ea typeface="Calibri"/>
                <a:cs typeface="Calibri"/>
                <a:sym typeface="Calibri"/>
              </a:rPr>
              <a:t>4</a:t>
            </a:r>
            <a:r>
              <a:rPr b="0" lang="en" sz="1400" u="none" strike="noStrike">
                <a:solidFill>
                  <a:srgbClr val="000000"/>
                </a:solidFill>
                <a:latin typeface="Calibri"/>
                <a:ea typeface="Calibri"/>
                <a:cs typeface="Calibri"/>
                <a:sym typeface="Calibri"/>
              </a:rPr>
              <a:t>: GPT-3's data comes from 67% male Reddit users and Wikipedia's 8.8-15% female editors. Colossal Clean Crawled Corpus filtering removes LGBTQ+ discourse through its </a:t>
            </a:r>
            <a:r>
              <a:rPr lang="en" sz="1400">
                <a:latin typeface="Calibri"/>
                <a:ea typeface="Calibri"/>
                <a:cs typeface="Calibri"/>
                <a:sym typeface="Calibri"/>
              </a:rPr>
              <a:t>“</a:t>
            </a:r>
            <a:r>
              <a:rPr lang="en" sz="1400">
                <a:solidFill>
                  <a:schemeClr val="dk1"/>
                </a:solidFill>
                <a:latin typeface="Calibri"/>
                <a:ea typeface="Calibri"/>
                <a:cs typeface="Calibri"/>
                <a:sym typeface="Calibri"/>
              </a:rPr>
              <a:t>bad words”</a:t>
            </a:r>
            <a:r>
              <a:rPr b="0" lang="en" sz="1400" u="none" strike="noStrike">
                <a:solidFill>
                  <a:srgbClr val="000000"/>
                </a:solidFill>
                <a:latin typeface="Calibri"/>
                <a:ea typeface="Calibri"/>
                <a:cs typeface="Calibri"/>
                <a:sym typeface="Calibri"/>
              </a:rPr>
              <a:t> list, </a:t>
            </a:r>
            <a:r>
              <a:rPr lang="en" sz="1400">
                <a:latin typeface="Calibri"/>
                <a:ea typeface="Calibri"/>
                <a:cs typeface="Calibri"/>
                <a:sym typeface="Calibri"/>
              </a:rPr>
              <a:t>which is…a problem</a:t>
            </a:r>
            <a:endParaRPr b="0" sz="1400" u="none" strike="noStrike">
              <a:solidFill>
                <a:srgbClr val="000000"/>
              </a:solidFill>
              <a:latin typeface="Arial"/>
              <a:ea typeface="Arial"/>
              <a:cs typeface="Arial"/>
              <a:sym typeface="Arial"/>
            </a:endParaRPr>
          </a:p>
        </p:txBody>
      </p:sp>
      <p:sp>
        <p:nvSpPr>
          <p:cNvPr id="197" name="Google Shape;197;g343c090e628_2_116:notes"/>
          <p:cNvSpPr txBox="1"/>
          <p:nvPr>
            <p:ph idx="12" type="sldNum"/>
          </p:nvPr>
        </p:nvSpPr>
        <p:spPr>
          <a:xfrm>
            <a:off x="3884760" y="8685360"/>
            <a:ext cx="2971440" cy="45684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i="0" lang="en"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46bd7b0a1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46bd7b0a1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AutoNum type="arabicPeriod"/>
            </a:pPr>
            <a:r>
              <a:rPr lang="en">
                <a:solidFill>
                  <a:schemeClr val="dk1"/>
                </a:solidFill>
              </a:rPr>
              <a:t>The current filtering approach uses a blunt instrument—listed terms include both genuinely harmful content and culturally significant terms from marginalized communities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The meaning of </a:t>
            </a:r>
            <a:r>
              <a:rPr i="1" lang="en">
                <a:solidFill>
                  <a:schemeClr val="dk1"/>
                </a:solidFill>
              </a:rPr>
              <a:t>"Twink"</a:t>
            </a:r>
            <a:r>
              <a:rPr lang="en">
                <a:solidFill>
                  <a:schemeClr val="dk1"/>
                </a:solidFill>
              </a:rPr>
              <a:t> changed/was reclaimed term in LGBTQ+ communities its inclusion demonstrates how automated filtering can erase a lot of queer discourse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The middle finger emoji (🖕) filtering highlights challenges in handling non-textual content across cultural contexts</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
                <a:solidFill>
                  <a:schemeClr val="dk1"/>
                </a:solidFill>
              </a:rPr>
              <a:t>Static lists become quickly outdated. </a:t>
            </a:r>
            <a:r>
              <a:rPr lang="en">
                <a:solidFill>
                  <a:schemeClr val="dk1"/>
                </a:solidFill>
              </a:rPr>
              <a:t>example: </a:t>
            </a:r>
            <a:r>
              <a:rPr lang="en">
                <a:solidFill>
                  <a:schemeClr val="dk1"/>
                </a:solidFill>
              </a:rPr>
              <a:t>the evolution of terms like </a:t>
            </a:r>
            <a:r>
              <a:rPr i="1" lang="en">
                <a:solidFill>
                  <a:schemeClr val="dk1"/>
                </a:solidFill>
              </a:rPr>
              <a:t>"queer,"</a:t>
            </a:r>
            <a:r>
              <a:rPr lang="en">
                <a:solidFill>
                  <a:schemeClr val="dk1"/>
                </a:solidFill>
              </a:rPr>
              <a:t> which moved from a slur to an academic term</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1">
    <p:spTree>
      <p:nvGrpSpPr>
        <p:cNvPr id="50" name="Shape 50"/>
        <p:cNvGrpSpPr/>
        <p:nvPr/>
      </p:nvGrpSpPr>
      <p:grpSpPr>
        <a:xfrm>
          <a:off x="0" y="0"/>
          <a:ext cx="0" cy="0"/>
          <a:chOff x="0" y="0"/>
          <a:chExt cx="0" cy="0"/>
        </a:xfrm>
      </p:grpSpPr>
      <p:sp>
        <p:nvSpPr>
          <p:cNvPr id="51" name="Google Shape;51;p13"/>
          <p:cNvSpPr txBox="1"/>
          <p:nvPr>
            <p:ph type="title"/>
          </p:nvPr>
        </p:nvSpPr>
        <p:spPr>
          <a:xfrm>
            <a:off x="428625" y="1331550"/>
            <a:ext cx="4857600" cy="918600"/>
          </a:xfrm>
          <a:prstGeom prst="rect">
            <a:avLst/>
          </a:prstGeom>
          <a:noFill/>
          <a:ln>
            <a:noFill/>
          </a:ln>
        </p:spPr>
        <p:txBody>
          <a:bodyPr anchorCtr="0" anchor="ctr" bIns="28575" lIns="57150" spcFirstLastPara="1" rIns="57150" wrap="square" tIns="28575">
            <a:noAutofit/>
          </a:bodyPr>
          <a:lstStyle>
            <a:lvl1pPr lvl="0" marR="0" algn="l">
              <a:spcBef>
                <a:spcPts val="0"/>
              </a:spcBef>
              <a:spcAft>
                <a:spcPts val="0"/>
              </a:spcAft>
              <a:buSzPts val="900"/>
              <a:buNone/>
              <a:defRPr b="0" i="0" sz="1100" u="none" cap="none" strike="noStrike"/>
            </a:lvl1pPr>
            <a:lvl2pPr lvl="1" marR="0" algn="l">
              <a:spcBef>
                <a:spcPts val="0"/>
              </a:spcBef>
              <a:spcAft>
                <a:spcPts val="0"/>
              </a:spcAft>
              <a:buSzPts val="900"/>
              <a:buNone/>
              <a:defRPr b="0" i="0" sz="1100" u="none" cap="none" strike="noStrike"/>
            </a:lvl2pPr>
            <a:lvl3pPr lvl="2" marR="0" algn="l">
              <a:spcBef>
                <a:spcPts val="0"/>
              </a:spcBef>
              <a:spcAft>
                <a:spcPts val="0"/>
              </a:spcAft>
              <a:buSzPts val="900"/>
              <a:buNone/>
              <a:defRPr b="0" i="0" sz="1100" u="none" cap="none" strike="noStrike"/>
            </a:lvl3pPr>
            <a:lvl4pPr lvl="3" marR="0" algn="l">
              <a:spcBef>
                <a:spcPts val="0"/>
              </a:spcBef>
              <a:spcAft>
                <a:spcPts val="0"/>
              </a:spcAft>
              <a:buSzPts val="900"/>
              <a:buNone/>
              <a:defRPr b="0" i="0" sz="1100" u="none" cap="none" strike="noStrike"/>
            </a:lvl4pPr>
            <a:lvl5pPr lvl="4" marR="0" algn="l">
              <a:spcBef>
                <a:spcPts val="0"/>
              </a:spcBef>
              <a:spcAft>
                <a:spcPts val="0"/>
              </a:spcAft>
              <a:buSzPts val="900"/>
              <a:buNone/>
              <a:defRPr b="0" i="0" sz="1100" u="none" cap="none" strike="noStrike"/>
            </a:lvl5pPr>
            <a:lvl6pPr lvl="5" marR="0" algn="l">
              <a:spcBef>
                <a:spcPts val="0"/>
              </a:spcBef>
              <a:spcAft>
                <a:spcPts val="0"/>
              </a:spcAft>
              <a:buSzPts val="900"/>
              <a:buNone/>
              <a:defRPr b="0" i="0" sz="1100" u="none" cap="none" strike="noStrike"/>
            </a:lvl6pPr>
            <a:lvl7pPr lvl="6" marR="0" algn="l">
              <a:spcBef>
                <a:spcPts val="0"/>
              </a:spcBef>
              <a:spcAft>
                <a:spcPts val="0"/>
              </a:spcAft>
              <a:buSzPts val="900"/>
              <a:buNone/>
              <a:defRPr b="0" i="0" sz="1100" u="none" cap="none" strike="noStrike"/>
            </a:lvl7pPr>
            <a:lvl8pPr lvl="7" marR="0" algn="l">
              <a:spcBef>
                <a:spcPts val="0"/>
              </a:spcBef>
              <a:spcAft>
                <a:spcPts val="0"/>
              </a:spcAft>
              <a:buSzPts val="900"/>
              <a:buNone/>
              <a:defRPr b="0" i="0" sz="1100" u="none" cap="none" strike="noStrike"/>
            </a:lvl8pPr>
            <a:lvl9pPr lvl="8" marR="0" algn="l">
              <a:spcBef>
                <a:spcPts val="0"/>
              </a:spcBef>
              <a:spcAft>
                <a:spcPts val="0"/>
              </a:spcAft>
              <a:buSzPts val="900"/>
              <a:buNone/>
              <a:defRPr b="0" i="0" sz="1100" u="none" cap="none" strike="noStrike"/>
            </a:lvl9pPr>
          </a:lstStyle>
          <a:p/>
        </p:txBody>
      </p:sp>
      <p:sp>
        <p:nvSpPr>
          <p:cNvPr id="52" name="Google Shape;52;p13"/>
          <p:cNvSpPr txBox="1"/>
          <p:nvPr>
            <p:ph idx="10" type="dt"/>
          </p:nvPr>
        </p:nvSpPr>
        <p:spPr>
          <a:xfrm>
            <a:off x="285750" y="3972825"/>
            <a:ext cx="1333500" cy="228000"/>
          </a:xfrm>
          <a:prstGeom prst="rect">
            <a:avLst/>
          </a:prstGeom>
          <a:noFill/>
          <a:ln>
            <a:noFill/>
          </a:ln>
        </p:spPr>
        <p:txBody>
          <a:bodyPr anchorCtr="0" anchor="ctr" bIns="28575" lIns="57150" spcFirstLastPara="1" rIns="57150" wrap="square" tIns="28575">
            <a:noAutofit/>
          </a:bodyPr>
          <a:lstStyle>
            <a:lvl1pPr lvl="0" marR="0" algn="l">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lvl="1" marR="0" algn="l">
              <a:spcBef>
                <a:spcPts val="0"/>
              </a:spcBef>
              <a:spcAft>
                <a:spcPts val="0"/>
              </a:spcAft>
              <a:buSzPts val="900"/>
              <a:buNone/>
              <a:defRPr b="0" i="0" sz="1100" u="none" cap="none" strike="noStrike"/>
            </a:lvl2pPr>
            <a:lvl3pPr lvl="2" marR="0" algn="l">
              <a:spcBef>
                <a:spcPts val="0"/>
              </a:spcBef>
              <a:spcAft>
                <a:spcPts val="0"/>
              </a:spcAft>
              <a:buSzPts val="900"/>
              <a:buNone/>
              <a:defRPr b="0" i="0" sz="1100" u="none" cap="none" strike="noStrike"/>
            </a:lvl3pPr>
            <a:lvl4pPr lvl="3" marR="0" algn="l">
              <a:spcBef>
                <a:spcPts val="0"/>
              </a:spcBef>
              <a:spcAft>
                <a:spcPts val="0"/>
              </a:spcAft>
              <a:buSzPts val="900"/>
              <a:buNone/>
              <a:defRPr b="0" i="0" sz="1100" u="none" cap="none" strike="noStrike"/>
            </a:lvl4pPr>
            <a:lvl5pPr lvl="4" marR="0" algn="l">
              <a:spcBef>
                <a:spcPts val="0"/>
              </a:spcBef>
              <a:spcAft>
                <a:spcPts val="0"/>
              </a:spcAft>
              <a:buSzPts val="900"/>
              <a:buNone/>
              <a:defRPr b="0" i="0" sz="1100" u="none" cap="none" strike="noStrike"/>
            </a:lvl5pPr>
            <a:lvl6pPr lvl="5" marR="0" algn="l">
              <a:spcBef>
                <a:spcPts val="0"/>
              </a:spcBef>
              <a:spcAft>
                <a:spcPts val="0"/>
              </a:spcAft>
              <a:buSzPts val="900"/>
              <a:buNone/>
              <a:defRPr b="0" i="0" sz="1100" u="none" cap="none" strike="noStrike"/>
            </a:lvl6pPr>
            <a:lvl7pPr lvl="6" marR="0" algn="l">
              <a:spcBef>
                <a:spcPts val="0"/>
              </a:spcBef>
              <a:spcAft>
                <a:spcPts val="0"/>
              </a:spcAft>
              <a:buSzPts val="900"/>
              <a:buNone/>
              <a:defRPr b="0" i="0" sz="1100" u="none" cap="none" strike="noStrike"/>
            </a:lvl7pPr>
            <a:lvl8pPr lvl="7" marR="0" algn="l">
              <a:spcBef>
                <a:spcPts val="0"/>
              </a:spcBef>
              <a:spcAft>
                <a:spcPts val="0"/>
              </a:spcAft>
              <a:buSzPts val="900"/>
              <a:buNone/>
              <a:defRPr b="0" i="0" sz="1100" u="none" cap="none" strike="noStrike"/>
            </a:lvl8pPr>
            <a:lvl9pPr lvl="8" marR="0" algn="l">
              <a:spcBef>
                <a:spcPts val="0"/>
              </a:spcBef>
              <a:spcAft>
                <a:spcPts val="0"/>
              </a:spcAft>
              <a:buSzPts val="900"/>
              <a:buNone/>
              <a:defRPr b="0" i="0" sz="1100" u="none" cap="none" strike="noStrike"/>
            </a:lvl9pPr>
          </a:lstStyle>
          <a:p/>
        </p:txBody>
      </p:sp>
      <p:sp>
        <p:nvSpPr>
          <p:cNvPr id="53" name="Google Shape;53;p13"/>
          <p:cNvSpPr txBox="1"/>
          <p:nvPr>
            <p:ph idx="11" type="ftr"/>
          </p:nvPr>
        </p:nvSpPr>
        <p:spPr>
          <a:xfrm>
            <a:off x="1952550" y="3972825"/>
            <a:ext cx="1809600" cy="228000"/>
          </a:xfrm>
          <a:prstGeom prst="rect">
            <a:avLst/>
          </a:prstGeom>
          <a:noFill/>
          <a:ln>
            <a:noFill/>
          </a:ln>
        </p:spPr>
        <p:txBody>
          <a:bodyPr anchorCtr="0" anchor="ctr" bIns="28575" lIns="57150" spcFirstLastPara="1" rIns="57150" wrap="square" tIns="28575">
            <a:noAutofit/>
          </a:bodyPr>
          <a:lstStyle>
            <a:lvl1pPr lvl="0" marR="0" algn="ctr">
              <a:spcBef>
                <a:spcPts val="0"/>
              </a:spcBef>
              <a:spcAft>
                <a:spcPts val="0"/>
              </a:spcAft>
              <a:buClr>
                <a:srgbClr val="000000"/>
              </a:buClr>
              <a:buSzPts val="900"/>
              <a:buFont typeface="Times New Roman"/>
              <a:buNone/>
              <a:defRPr b="0" i="0" sz="900" u="none" cap="none" strike="noStrike">
                <a:solidFill>
                  <a:srgbClr val="000000"/>
                </a:solidFill>
                <a:latin typeface="Times New Roman"/>
                <a:ea typeface="Times New Roman"/>
                <a:cs typeface="Times New Roman"/>
                <a:sym typeface="Times New Roman"/>
              </a:defRPr>
            </a:lvl1pPr>
            <a:lvl2pPr lvl="1" marR="0" algn="l">
              <a:spcBef>
                <a:spcPts val="0"/>
              </a:spcBef>
              <a:spcAft>
                <a:spcPts val="0"/>
              </a:spcAft>
              <a:buSzPts val="900"/>
              <a:buNone/>
              <a:defRPr b="0" i="0" sz="1100" u="none" cap="none" strike="noStrike"/>
            </a:lvl2pPr>
            <a:lvl3pPr lvl="2" marR="0" algn="l">
              <a:spcBef>
                <a:spcPts val="0"/>
              </a:spcBef>
              <a:spcAft>
                <a:spcPts val="0"/>
              </a:spcAft>
              <a:buSzPts val="900"/>
              <a:buNone/>
              <a:defRPr b="0" i="0" sz="1100" u="none" cap="none" strike="noStrike"/>
            </a:lvl3pPr>
            <a:lvl4pPr lvl="3" marR="0" algn="l">
              <a:spcBef>
                <a:spcPts val="0"/>
              </a:spcBef>
              <a:spcAft>
                <a:spcPts val="0"/>
              </a:spcAft>
              <a:buSzPts val="900"/>
              <a:buNone/>
              <a:defRPr b="0" i="0" sz="1100" u="none" cap="none" strike="noStrike"/>
            </a:lvl4pPr>
            <a:lvl5pPr lvl="4" marR="0" algn="l">
              <a:spcBef>
                <a:spcPts val="0"/>
              </a:spcBef>
              <a:spcAft>
                <a:spcPts val="0"/>
              </a:spcAft>
              <a:buSzPts val="900"/>
              <a:buNone/>
              <a:defRPr b="0" i="0" sz="1100" u="none" cap="none" strike="noStrike"/>
            </a:lvl5pPr>
            <a:lvl6pPr lvl="5" marR="0" algn="l">
              <a:spcBef>
                <a:spcPts val="0"/>
              </a:spcBef>
              <a:spcAft>
                <a:spcPts val="0"/>
              </a:spcAft>
              <a:buSzPts val="900"/>
              <a:buNone/>
              <a:defRPr b="0" i="0" sz="1100" u="none" cap="none" strike="noStrike"/>
            </a:lvl6pPr>
            <a:lvl7pPr lvl="6" marR="0" algn="l">
              <a:spcBef>
                <a:spcPts val="0"/>
              </a:spcBef>
              <a:spcAft>
                <a:spcPts val="0"/>
              </a:spcAft>
              <a:buSzPts val="900"/>
              <a:buNone/>
              <a:defRPr b="0" i="0" sz="1100" u="none" cap="none" strike="noStrike"/>
            </a:lvl7pPr>
            <a:lvl8pPr lvl="7" marR="0" algn="l">
              <a:spcBef>
                <a:spcPts val="0"/>
              </a:spcBef>
              <a:spcAft>
                <a:spcPts val="0"/>
              </a:spcAft>
              <a:buSzPts val="900"/>
              <a:buNone/>
              <a:defRPr b="0" i="0" sz="1100" u="none" cap="none" strike="noStrike"/>
            </a:lvl8pPr>
            <a:lvl9pPr lvl="8" marR="0" algn="l">
              <a:spcBef>
                <a:spcPts val="0"/>
              </a:spcBef>
              <a:spcAft>
                <a:spcPts val="0"/>
              </a:spcAft>
              <a:buSzPts val="900"/>
              <a:buNone/>
              <a:defRPr b="0" i="0" sz="1100" u="none" cap="none" strike="noStrike"/>
            </a:lvl9pPr>
          </a:lstStyle>
          <a:p/>
        </p:txBody>
      </p:sp>
      <p:sp>
        <p:nvSpPr>
          <p:cNvPr id="54" name="Google Shape;54;p13"/>
          <p:cNvSpPr txBox="1"/>
          <p:nvPr>
            <p:ph idx="12" type="sldNum"/>
          </p:nvPr>
        </p:nvSpPr>
        <p:spPr>
          <a:xfrm>
            <a:off x="4095675" y="3972825"/>
            <a:ext cx="1333500" cy="228000"/>
          </a:xfrm>
          <a:prstGeom prst="rect">
            <a:avLst/>
          </a:prstGeom>
          <a:noFill/>
          <a:ln>
            <a:noFill/>
          </a:ln>
        </p:spPr>
        <p:txBody>
          <a:bodyPr anchorCtr="0" anchor="ctr" bIns="28575" lIns="57150" spcFirstLastPara="1" rIns="57150" wrap="square" tIns="28575">
            <a:noAutofit/>
          </a:bodyPr>
          <a:lstStyle>
            <a:lvl1pPr indent="0" lvl="0"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
        <p:nvSpPr>
          <p:cNvPr id="55" name="Google Shape;55;p13"/>
          <p:cNvSpPr txBox="1"/>
          <p:nvPr>
            <p:ph idx="1" type="body"/>
          </p:nvPr>
        </p:nvSpPr>
        <p:spPr>
          <a:xfrm>
            <a:off x="457200" y="1203525"/>
            <a:ext cx="8229300" cy="2982900"/>
          </a:xfrm>
          <a:prstGeom prst="rect">
            <a:avLst/>
          </a:prstGeom>
          <a:noFill/>
          <a:ln>
            <a:noFill/>
          </a:ln>
        </p:spPr>
        <p:txBody>
          <a:bodyPr anchorCtr="0" anchor="t" bIns="0" lIns="0" spcFirstLastPara="1" rIns="0" wrap="square" tIns="0">
            <a:normAutofit/>
          </a:bodyPr>
          <a:lstStyle>
            <a:lvl1pPr indent="-228600" lvl="0" marL="457200" marR="0" algn="l">
              <a:spcBef>
                <a:spcPts val="0"/>
              </a:spcBef>
              <a:spcAft>
                <a:spcPts val="0"/>
              </a:spcAft>
              <a:buSzPts val="900"/>
              <a:buNone/>
              <a:defRPr b="0" i="0" sz="1100" u="none" cap="none" strike="noStrike"/>
            </a:lvl1pPr>
            <a:lvl2pPr indent="-228600" lvl="1" marL="914400" marR="0" algn="l">
              <a:spcBef>
                <a:spcPts val="1200"/>
              </a:spcBef>
              <a:spcAft>
                <a:spcPts val="0"/>
              </a:spcAft>
              <a:buSzPts val="900"/>
              <a:buNone/>
              <a:defRPr b="0" i="0" sz="1100" u="none" cap="none" strike="noStrike"/>
            </a:lvl2pPr>
            <a:lvl3pPr indent="-228600" lvl="2" marL="1371600" marR="0" algn="l">
              <a:spcBef>
                <a:spcPts val="1200"/>
              </a:spcBef>
              <a:spcAft>
                <a:spcPts val="0"/>
              </a:spcAft>
              <a:buSzPts val="900"/>
              <a:buNone/>
              <a:defRPr b="0" i="0" sz="1100" u="none" cap="none" strike="noStrike"/>
            </a:lvl3pPr>
            <a:lvl4pPr indent="-228600" lvl="3" marL="1828800" marR="0" algn="l">
              <a:spcBef>
                <a:spcPts val="1200"/>
              </a:spcBef>
              <a:spcAft>
                <a:spcPts val="0"/>
              </a:spcAft>
              <a:buSzPts val="900"/>
              <a:buNone/>
              <a:defRPr b="0" i="0" sz="1100" u="none" cap="none" strike="noStrike"/>
            </a:lvl4pPr>
            <a:lvl5pPr indent="-228600" lvl="4" marL="2286000" marR="0" algn="l">
              <a:spcBef>
                <a:spcPts val="1200"/>
              </a:spcBef>
              <a:spcAft>
                <a:spcPts val="0"/>
              </a:spcAft>
              <a:buSzPts val="900"/>
              <a:buNone/>
              <a:defRPr b="0" i="0" sz="1100" u="none" cap="none" strike="noStrike"/>
            </a:lvl5pPr>
            <a:lvl6pPr indent="-228600" lvl="5" marL="2743200" marR="0" algn="l">
              <a:spcBef>
                <a:spcPts val="1200"/>
              </a:spcBef>
              <a:spcAft>
                <a:spcPts val="0"/>
              </a:spcAft>
              <a:buSzPts val="900"/>
              <a:buNone/>
              <a:defRPr b="0" i="0" sz="1100" u="none" cap="none" strike="noStrike"/>
            </a:lvl6pPr>
            <a:lvl7pPr indent="-228600" lvl="6" marL="3200400" marR="0" algn="l">
              <a:spcBef>
                <a:spcPts val="1200"/>
              </a:spcBef>
              <a:spcAft>
                <a:spcPts val="0"/>
              </a:spcAft>
              <a:buSzPts val="900"/>
              <a:buNone/>
              <a:defRPr b="0" i="0" sz="1100" u="none" cap="none" strike="noStrike"/>
            </a:lvl7pPr>
            <a:lvl8pPr indent="-228600" lvl="7" marL="3657600" marR="0" algn="l">
              <a:spcBef>
                <a:spcPts val="1200"/>
              </a:spcBef>
              <a:spcAft>
                <a:spcPts val="0"/>
              </a:spcAft>
              <a:buSzPts val="900"/>
              <a:buNone/>
              <a:defRPr b="0" i="0" sz="1100" u="none" cap="none" strike="noStrike"/>
            </a:lvl8pPr>
            <a:lvl9pPr indent="-228600" lvl="8" marL="4114800" marR="0" algn="l">
              <a:spcBef>
                <a:spcPts val="1200"/>
              </a:spcBef>
              <a:spcAft>
                <a:spcPts val="1200"/>
              </a:spcAft>
              <a:buSzPts val="900"/>
              <a:buNone/>
              <a:defRPr b="0" i="0" sz="1100" u="none" cap="none" strike="noStrike"/>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6" name="Shape 56"/>
        <p:cNvGrpSpPr/>
        <p:nvPr/>
      </p:nvGrpSpPr>
      <p:grpSpPr>
        <a:xfrm>
          <a:off x="0" y="0"/>
          <a:ext cx="0" cy="0"/>
          <a:chOff x="0" y="0"/>
          <a:chExt cx="0" cy="0"/>
        </a:xfrm>
      </p:grpSpPr>
      <p:sp>
        <p:nvSpPr>
          <p:cNvPr id="57" name="Google Shape;57;p14"/>
          <p:cNvSpPr txBox="1"/>
          <p:nvPr>
            <p:ph type="title"/>
          </p:nvPr>
        </p:nvSpPr>
        <p:spPr>
          <a:xfrm>
            <a:off x="285750" y="171675"/>
            <a:ext cx="5143200" cy="714300"/>
          </a:xfrm>
          <a:prstGeom prst="rect">
            <a:avLst/>
          </a:prstGeom>
          <a:noFill/>
          <a:ln>
            <a:noFill/>
          </a:ln>
        </p:spPr>
        <p:txBody>
          <a:bodyPr anchorCtr="0" anchor="ctr" bIns="28575" lIns="57150" spcFirstLastPara="1" rIns="57150" wrap="square" tIns="28575">
            <a:noAutofit/>
          </a:bodyPr>
          <a:lstStyle>
            <a:lvl1pPr lvl="0" marR="0" algn="l">
              <a:spcBef>
                <a:spcPts val="0"/>
              </a:spcBef>
              <a:spcAft>
                <a:spcPts val="0"/>
              </a:spcAft>
              <a:buSzPts val="900"/>
              <a:buNone/>
              <a:defRPr b="0" i="0" sz="1100" u="none" cap="none" strike="noStrike"/>
            </a:lvl1pPr>
            <a:lvl2pPr lvl="1" marR="0" algn="l">
              <a:spcBef>
                <a:spcPts val="0"/>
              </a:spcBef>
              <a:spcAft>
                <a:spcPts val="0"/>
              </a:spcAft>
              <a:buSzPts val="900"/>
              <a:buNone/>
              <a:defRPr b="0" i="0" sz="1100" u="none" cap="none" strike="noStrike"/>
            </a:lvl2pPr>
            <a:lvl3pPr lvl="2" marR="0" algn="l">
              <a:spcBef>
                <a:spcPts val="0"/>
              </a:spcBef>
              <a:spcAft>
                <a:spcPts val="0"/>
              </a:spcAft>
              <a:buSzPts val="900"/>
              <a:buNone/>
              <a:defRPr b="0" i="0" sz="1100" u="none" cap="none" strike="noStrike"/>
            </a:lvl3pPr>
            <a:lvl4pPr lvl="3" marR="0" algn="l">
              <a:spcBef>
                <a:spcPts val="0"/>
              </a:spcBef>
              <a:spcAft>
                <a:spcPts val="0"/>
              </a:spcAft>
              <a:buSzPts val="900"/>
              <a:buNone/>
              <a:defRPr b="0" i="0" sz="1100" u="none" cap="none" strike="noStrike"/>
            </a:lvl4pPr>
            <a:lvl5pPr lvl="4" marR="0" algn="l">
              <a:spcBef>
                <a:spcPts val="0"/>
              </a:spcBef>
              <a:spcAft>
                <a:spcPts val="0"/>
              </a:spcAft>
              <a:buSzPts val="900"/>
              <a:buNone/>
              <a:defRPr b="0" i="0" sz="1100" u="none" cap="none" strike="noStrike"/>
            </a:lvl5pPr>
            <a:lvl6pPr lvl="5" marR="0" algn="l">
              <a:spcBef>
                <a:spcPts val="0"/>
              </a:spcBef>
              <a:spcAft>
                <a:spcPts val="0"/>
              </a:spcAft>
              <a:buSzPts val="900"/>
              <a:buNone/>
              <a:defRPr b="0" i="0" sz="1100" u="none" cap="none" strike="noStrike"/>
            </a:lvl6pPr>
            <a:lvl7pPr lvl="6" marR="0" algn="l">
              <a:spcBef>
                <a:spcPts val="0"/>
              </a:spcBef>
              <a:spcAft>
                <a:spcPts val="0"/>
              </a:spcAft>
              <a:buSzPts val="900"/>
              <a:buNone/>
              <a:defRPr b="0" i="0" sz="1100" u="none" cap="none" strike="noStrike"/>
            </a:lvl7pPr>
            <a:lvl8pPr lvl="7" marR="0" algn="l">
              <a:spcBef>
                <a:spcPts val="0"/>
              </a:spcBef>
              <a:spcAft>
                <a:spcPts val="0"/>
              </a:spcAft>
              <a:buSzPts val="900"/>
              <a:buNone/>
              <a:defRPr b="0" i="0" sz="1100" u="none" cap="none" strike="noStrike"/>
            </a:lvl8pPr>
            <a:lvl9pPr lvl="8" marR="0" algn="l">
              <a:spcBef>
                <a:spcPts val="0"/>
              </a:spcBef>
              <a:spcAft>
                <a:spcPts val="0"/>
              </a:spcAft>
              <a:buSzPts val="900"/>
              <a:buNone/>
              <a:defRPr b="0" i="0" sz="1100" u="none" cap="none" strike="noStrike"/>
            </a:lvl9pPr>
          </a:lstStyle>
          <a:p/>
        </p:txBody>
      </p:sp>
      <p:sp>
        <p:nvSpPr>
          <p:cNvPr id="58" name="Google Shape;58;p14"/>
          <p:cNvSpPr txBox="1"/>
          <p:nvPr>
            <p:ph idx="1" type="body"/>
          </p:nvPr>
        </p:nvSpPr>
        <p:spPr>
          <a:xfrm>
            <a:off x="285750" y="1000125"/>
            <a:ext cx="5143200" cy="2828400"/>
          </a:xfrm>
          <a:prstGeom prst="rect">
            <a:avLst/>
          </a:prstGeom>
          <a:noFill/>
          <a:ln>
            <a:noFill/>
          </a:ln>
        </p:spPr>
        <p:txBody>
          <a:bodyPr anchorCtr="0" anchor="t" bIns="28575" lIns="57150" spcFirstLastPara="1" rIns="57150" wrap="square" tIns="28575">
            <a:noAutofit/>
          </a:bodyPr>
          <a:lstStyle>
            <a:lvl1pPr indent="-228600" lvl="0" marL="457200" marR="0" algn="l">
              <a:spcBef>
                <a:spcPts val="0"/>
              </a:spcBef>
              <a:spcAft>
                <a:spcPts val="0"/>
              </a:spcAft>
              <a:buSzPts val="900"/>
              <a:buNone/>
              <a:defRPr b="0" i="0" sz="1100" u="none" cap="none" strike="noStrike"/>
            </a:lvl1pPr>
            <a:lvl2pPr indent="-228600" lvl="1" marL="914400" marR="0" algn="l">
              <a:spcBef>
                <a:spcPts val="1200"/>
              </a:spcBef>
              <a:spcAft>
                <a:spcPts val="0"/>
              </a:spcAft>
              <a:buSzPts val="900"/>
              <a:buNone/>
              <a:defRPr b="0" i="0" sz="1100" u="none" cap="none" strike="noStrike"/>
            </a:lvl2pPr>
            <a:lvl3pPr indent="-228600" lvl="2" marL="1371600" marR="0" algn="l">
              <a:spcBef>
                <a:spcPts val="1200"/>
              </a:spcBef>
              <a:spcAft>
                <a:spcPts val="0"/>
              </a:spcAft>
              <a:buSzPts val="900"/>
              <a:buNone/>
              <a:defRPr b="0" i="0" sz="1100" u="none" cap="none" strike="noStrike"/>
            </a:lvl3pPr>
            <a:lvl4pPr indent="-228600" lvl="3" marL="1828800" marR="0" algn="l">
              <a:spcBef>
                <a:spcPts val="1200"/>
              </a:spcBef>
              <a:spcAft>
                <a:spcPts val="0"/>
              </a:spcAft>
              <a:buSzPts val="900"/>
              <a:buNone/>
              <a:defRPr b="0" i="0" sz="1100" u="none" cap="none" strike="noStrike"/>
            </a:lvl4pPr>
            <a:lvl5pPr indent="-228600" lvl="4" marL="2286000" marR="0" algn="l">
              <a:spcBef>
                <a:spcPts val="1200"/>
              </a:spcBef>
              <a:spcAft>
                <a:spcPts val="0"/>
              </a:spcAft>
              <a:buSzPts val="900"/>
              <a:buNone/>
              <a:defRPr b="0" i="0" sz="1100" u="none" cap="none" strike="noStrike"/>
            </a:lvl5pPr>
            <a:lvl6pPr indent="-228600" lvl="5" marL="2743200" marR="0" algn="l">
              <a:spcBef>
                <a:spcPts val="1200"/>
              </a:spcBef>
              <a:spcAft>
                <a:spcPts val="0"/>
              </a:spcAft>
              <a:buSzPts val="900"/>
              <a:buNone/>
              <a:defRPr b="0" i="0" sz="1100" u="none" cap="none" strike="noStrike"/>
            </a:lvl6pPr>
            <a:lvl7pPr indent="-228600" lvl="6" marL="3200400" marR="0" algn="l">
              <a:spcBef>
                <a:spcPts val="1200"/>
              </a:spcBef>
              <a:spcAft>
                <a:spcPts val="0"/>
              </a:spcAft>
              <a:buSzPts val="900"/>
              <a:buNone/>
              <a:defRPr b="0" i="0" sz="1100" u="none" cap="none" strike="noStrike"/>
            </a:lvl7pPr>
            <a:lvl8pPr indent="-228600" lvl="7" marL="3657600" marR="0" algn="l">
              <a:spcBef>
                <a:spcPts val="1200"/>
              </a:spcBef>
              <a:spcAft>
                <a:spcPts val="0"/>
              </a:spcAft>
              <a:buSzPts val="900"/>
              <a:buNone/>
              <a:defRPr b="0" i="0" sz="1100" u="none" cap="none" strike="noStrike"/>
            </a:lvl8pPr>
            <a:lvl9pPr indent="-228600" lvl="8" marL="4114800" marR="0" algn="l">
              <a:spcBef>
                <a:spcPts val="1200"/>
              </a:spcBef>
              <a:spcAft>
                <a:spcPts val="1200"/>
              </a:spcAft>
              <a:buSzPts val="900"/>
              <a:buNone/>
              <a:defRPr b="0" i="0" sz="1100" u="none" cap="none" strike="noStrike"/>
            </a:lvl9pPr>
          </a:lstStyle>
          <a:p/>
        </p:txBody>
      </p:sp>
      <p:sp>
        <p:nvSpPr>
          <p:cNvPr id="59" name="Google Shape;59;p14"/>
          <p:cNvSpPr txBox="1"/>
          <p:nvPr>
            <p:ph idx="10" type="dt"/>
          </p:nvPr>
        </p:nvSpPr>
        <p:spPr>
          <a:xfrm>
            <a:off x="285750" y="3972825"/>
            <a:ext cx="1333500" cy="228000"/>
          </a:xfrm>
          <a:prstGeom prst="rect">
            <a:avLst/>
          </a:prstGeom>
          <a:noFill/>
          <a:ln>
            <a:noFill/>
          </a:ln>
        </p:spPr>
        <p:txBody>
          <a:bodyPr anchorCtr="0" anchor="ctr" bIns="28575" lIns="57150" spcFirstLastPara="1" rIns="57150" wrap="square" tIns="28575">
            <a:noAutofit/>
          </a:bodyPr>
          <a:lstStyle>
            <a:lvl1pPr lvl="0" marR="0" algn="l">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lvl="1" marR="0" algn="l">
              <a:spcBef>
                <a:spcPts val="0"/>
              </a:spcBef>
              <a:spcAft>
                <a:spcPts val="0"/>
              </a:spcAft>
              <a:buSzPts val="900"/>
              <a:buNone/>
              <a:defRPr b="0" i="0" sz="1100" u="none" cap="none" strike="noStrike"/>
            </a:lvl2pPr>
            <a:lvl3pPr lvl="2" marR="0" algn="l">
              <a:spcBef>
                <a:spcPts val="0"/>
              </a:spcBef>
              <a:spcAft>
                <a:spcPts val="0"/>
              </a:spcAft>
              <a:buSzPts val="900"/>
              <a:buNone/>
              <a:defRPr b="0" i="0" sz="1100" u="none" cap="none" strike="noStrike"/>
            </a:lvl3pPr>
            <a:lvl4pPr lvl="3" marR="0" algn="l">
              <a:spcBef>
                <a:spcPts val="0"/>
              </a:spcBef>
              <a:spcAft>
                <a:spcPts val="0"/>
              </a:spcAft>
              <a:buSzPts val="900"/>
              <a:buNone/>
              <a:defRPr b="0" i="0" sz="1100" u="none" cap="none" strike="noStrike"/>
            </a:lvl4pPr>
            <a:lvl5pPr lvl="4" marR="0" algn="l">
              <a:spcBef>
                <a:spcPts val="0"/>
              </a:spcBef>
              <a:spcAft>
                <a:spcPts val="0"/>
              </a:spcAft>
              <a:buSzPts val="900"/>
              <a:buNone/>
              <a:defRPr b="0" i="0" sz="1100" u="none" cap="none" strike="noStrike"/>
            </a:lvl5pPr>
            <a:lvl6pPr lvl="5" marR="0" algn="l">
              <a:spcBef>
                <a:spcPts val="0"/>
              </a:spcBef>
              <a:spcAft>
                <a:spcPts val="0"/>
              </a:spcAft>
              <a:buSzPts val="900"/>
              <a:buNone/>
              <a:defRPr b="0" i="0" sz="1100" u="none" cap="none" strike="noStrike"/>
            </a:lvl6pPr>
            <a:lvl7pPr lvl="6" marR="0" algn="l">
              <a:spcBef>
                <a:spcPts val="0"/>
              </a:spcBef>
              <a:spcAft>
                <a:spcPts val="0"/>
              </a:spcAft>
              <a:buSzPts val="900"/>
              <a:buNone/>
              <a:defRPr b="0" i="0" sz="1100" u="none" cap="none" strike="noStrike"/>
            </a:lvl7pPr>
            <a:lvl8pPr lvl="7" marR="0" algn="l">
              <a:spcBef>
                <a:spcPts val="0"/>
              </a:spcBef>
              <a:spcAft>
                <a:spcPts val="0"/>
              </a:spcAft>
              <a:buSzPts val="900"/>
              <a:buNone/>
              <a:defRPr b="0" i="0" sz="1100" u="none" cap="none" strike="noStrike"/>
            </a:lvl8pPr>
            <a:lvl9pPr lvl="8" marR="0" algn="l">
              <a:spcBef>
                <a:spcPts val="0"/>
              </a:spcBef>
              <a:spcAft>
                <a:spcPts val="0"/>
              </a:spcAft>
              <a:buSzPts val="900"/>
              <a:buNone/>
              <a:defRPr b="0" i="0" sz="1100" u="none" cap="none" strike="noStrike"/>
            </a:lvl9pPr>
          </a:lstStyle>
          <a:p/>
        </p:txBody>
      </p:sp>
      <p:sp>
        <p:nvSpPr>
          <p:cNvPr id="60" name="Google Shape;60;p14"/>
          <p:cNvSpPr txBox="1"/>
          <p:nvPr>
            <p:ph idx="11" type="ftr"/>
          </p:nvPr>
        </p:nvSpPr>
        <p:spPr>
          <a:xfrm>
            <a:off x="1952550" y="3972825"/>
            <a:ext cx="1809600" cy="228000"/>
          </a:xfrm>
          <a:prstGeom prst="rect">
            <a:avLst/>
          </a:prstGeom>
          <a:noFill/>
          <a:ln>
            <a:noFill/>
          </a:ln>
        </p:spPr>
        <p:txBody>
          <a:bodyPr anchorCtr="0" anchor="ctr" bIns="28575" lIns="57150" spcFirstLastPara="1" rIns="57150" wrap="square" tIns="28575">
            <a:noAutofit/>
          </a:bodyPr>
          <a:lstStyle>
            <a:lvl1pPr lvl="0" marR="0" algn="ctr">
              <a:spcBef>
                <a:spcPts val="0"/>
              </a:spcBef>
              <a:spcAft>
                <a:spcPts val="0"/>
              </a:spcAft>
              <a:buClr>
                <a:srgbClr val="000000"/>
              </a:buClr>
              <a:buSzPts val="900"/>
              <a:buFont typeface="Times New Roman"/>
              <a:buNone/>
              <a:defRPr b="0" i="0" sz="900" u="none" cap="none" strike="noStrike">
                <a:solidFill>
                  <a:srgbClr val="000000"/>
                </a:solidFill>
                <a:latin typeface="Times New Roman"/>
                <a:ea typeface="Times New Roman"/>
                <a:cs typeface="Times New Roman"/>
                <a:sym typeface="Times New Roman"/>
              </a:defRPr>
            </a:lvl1pPr>
            <a:lvl2pPr lvl="1" marR="0" algn="l">
              <a:spcBef>
                <a:spcPts val="0"/>
              </a:spcBef>
              <a:spcAft>
                <a:spcPts val="0"/>
              </a:spcAft>
              <a:buSzPts val="900"/>
              <a:buNone/>
              <a:defRPr b="0" i="0" sz="1100" u="none" cap="none" strike="noStrike"/>
            </a:lvl2pPr>
            <a:lvl3pPr lvl="2" marR="0" algn="l">
              <a:spcBef>
                <a:spcPts val="0"/>
              </a:spcBef>
              <a:spcAft>
                <a:spcPts val="0"/>
              </a:spcAft>
              <a:buSzPts val="900"/>
              <a:buNone/>
              <a:defRPr b="0" i="0" sz="1100" u="none" cap="none" strike="noStrike"/>
            </a:lvl3pPr>
            <a:lvl4pPr lvl="3" marR="0" algn="l">
              <a:spcBef>
                <a:spcPts val="0"/>
              </a:spcBef>
              <a:spcAft>
                <a:spcPts val="0"/>
              </a:spcAft>
              <a:buSzPts val="900"/>
              <a:buNone/>
              <a:defRPr b="0" i="0" sz="1100" u="none" cap="none" strike="noStrike"/>
            </a:lvl4pPr>
            <a:lvl5pPr lvl="4" marR="0" algn="l">
              <a:spcBef>
                <a:spcPts val="0"/>
              </a:spcBef>
              <a:spcAft>
                <a:spcPts val="0"/>
              </a:spcAft>
              <a:buSzPts val="900"/>
              <a:buNone/>
              <a:defRPr b="0" i="0" sz="1100" u="none" cap="none" strike="noStrike"/>
            </a:lvl5pPr>
            <a:lvl6pPr lvl="5" marR="0" algn="l">
              <a:spcBef>
                <a:spcPts val="0"/>
              </a:spcBef>
              <a:spcAft>
                <a:spcPts val="0"/>
              </a:spcAft>
              <a:buSzPts val="900"/>
              <a:buNone/>
              <a:defRPr b="0" i="0" sz="1100" u="none" cap="none" strike="noStrike"/>
            </a:lvl6pPr>
            <a:lvl7pPr lvl="6" marR="0" algn="l">
              <a:spcBef>
                <a:spcPts val="0"/>
              </a:spcBef>
              <a:spcAft>
                <a:spcPts val="0"/>
              </a:spcAft>
              <a:buSzPts val="900"/>
              <a:buNone/>
              <a:defRPr b="0" i="0" sz="1100" u="none" cap="none" strike="noStrike"/>
            </a:lvl7pPr>
            <a:lvl8pPr lvl="7" marR="0" algn="l">
              <a:spcBef>
                <a:spcPts val="0"/>
              </a:spcBef>
              <a:spcAft>
                <a:spcPts val="0"/>
              </a:spcAft>
              <a:buSzPts val="900"/>
              <a:buNone/>
              <a:defRPr b="0" i="0" sz="1100" u="none" cap="none" strike="noStrike"/>
            </a:lvl8pPr>
            <a:lvl9pPr lvl="8" marR="0" algn="l">
              <a:spcBef>
                <a:spcPts val="0"/>
              </a:spcBef>
              <a:spcAft>
                <a:spcPts val="0"/>
              </a:spcAft>
              <a:buSzPts val="900"/>
              <a:buNone/>
              <a:defRPr b="0" i="0" sz="1100" u="none" cap="none" strike="noStrike"/>
            </a:lvl9pPr>
          </a:lstStyle>
          <a:p/>
        </p:txBody>
      </p:sp>
      <p:sp>
        <p:nvSpPr>
          <p:cNvPr id="61" name="Google Shape;61;p14"/>
          <p:cNvSpPr txBox="1"/>
          <p:nvPr>
            <p:ph idx="12" type="sldNum"/>
          </p:nvPr>
        </p:nvSpPr>
        <p:spPr>
          <a:xfrm>
            <a:off x="4095675" y="3972825"/>
            <a:ext cx="1333500" cy="228000"/>
          </a:xfrm>
          <a:prstGeom prst="rect">
            <a:avLst/>
          </a:prstGeom>
          <a:noFill/>
          <a:ln>
            <a:noFill/>
          </a:ln>
        </p:spPr>
        <p:txBody>
          <a:bodyPr anchorCtr="0" anchor="ctr" bIns="28575" lIns="57150" spcFirstLastPara="1" rIns="57150" wrap="square" tIns="28575">
            <a:noAutofit/>
          </a:bodyPr>
          <a:lstStyle>
            <a:lvl1pPr indent="0" lvl="0"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4">
    <p:spTree>
      <p:nvGrpSpPr>
        <p:cNvPr id="62" name="Shape 62"/>
        <p:cNvGrpSpPr/>
        <p:nvPr/>
      </p:nvGrpSpPr>
      <p:grpSpPr>
        <a:xfrm>
          <a:off x="0" y="0"/>
          <a:ext cx="0" cy="0"/>
          <a:chOff x="0" y="0"/>
          <a:chExt cx="0" cy="0"/>
        </a:xfrm>
      </p:grpSpPr>
      <p:sp>
        <p:nvSpPr>
          <p:cNvPr id="63" name="Google Shape;63;p15"/>
          <p:cNvSpPr txBox="1"/>
          <p:nvPr>
            <p:ph type="title"/>
          </p:nvPr>
        </p:nvSpPr>
        <p:spPr>
          <a:xfrm>
            <a:off x="285750" y="171675"/>
            <a:ext cx="5143200" cy="714300"/>
          </a:xfrm>
          <a:prstGeom prst="rect">
            <a:avLst/>
          </a:prstGeom>
          <a:noFill/>
          <a:ln>
            <a:noFill/>
          </a:ln>
        </p:spPr>
        <p:txBody>
          <a:bodyPr anchorCtr="0" anchor="ctr" bIns="28575" lIns="57150" spcFirstLastPara="1" rIns="57150" wrap="square" tIns="28575">
            <a:noAutofit/>
          </a:bodyPr>
          <a:lstStyle>
            <a:lvl1pPr lvl="0" marR="0" algn="l">
              <a:spcBef>
                <a:spcPts val="0"/>
              </a:spcBef>
              <a:spcAft>
                <a:spcPts val="0"/>
              </a:spcAft>
              <a:buSzPts val="900"/>
              <a:buNone/>
              <a:defRPr b="0" i="0" sz="1100" u="none" cap="none" strike="noStrike"/>
            </a:lvl1pPr>
            <a:lvl2pPr lvl="1" marR="0" algn="l">
              <a:spcBef>
                <a:spcPts val="0"/>
              </a:spcBef>
              <a:spcAft>
                <a:spcPts val="0"/>
              </a:spcAft>
              <a:buSzPts val="900"/>
              <a:buNone/>
              <a:defRPr b="0" i="0" sz="1100" u="none" cap="none" strike="noStrike"/>
            </a:lvl2pPr>
            <a:lvl3pPr lvl="2" marR="0" algn="l">
              <a:spcBef>
                <a:spcPts val="0"/>
              </a:spcBef>
              <a:spcAft>
                <a:spcPts val="0"/>
              </a:spcAft>
              <a:buSzPts val="900"/>
              <a:buNone/>
              <a:defRPr b="0" i="0" sz="1100" u="none" cap="none" strike="noStrike"/>
            </a:lvl3pPr>
            <a:lvl4pPr lvl="3" marR="0" algn="l">
              <a:spcBef>
                <a:spcPts val="0"/>
              </a:spcBef>
              <a:spcAft>
                <a:spcPts val="0"/>
              </a:spcAft>
              <a:buSzPts val="900"/>
              <a:buNone/>
              <a:defRPr b="0" i="0" sz="1100" u="none" cap="none" strike="noStrike"/>
            </a:lvl4pPr>
            <a:lvl5pPr lvl="4" marR="0" algn="l">
              <a:spcBef>
                <a:spcPts val="0"/>
              </a:spcBef>
              <a:spcAft>
                <a:spcPts val="0"/>
              </a:spcAft>
              <a:buSzPts val="900"/>
              <a:buNone/>
              <a:defRPr b="0" i="0" sz="1100" u="none" cap="none" strike="noStrike"/>
            </a:lvl5pPr>
            <a:lvl6pPr lvl="5" marR="0" algn="l">
              <a:spcBef>
                <a:spcPts val="0"/>
              </a:spcBef>
              <a:spcAft>
                <a:spcPts val="0"/>
              </a:spcAft>
              <a:buSzPts val="900"/>
              <a:buNone/>
              <a:defRPr b="0" i="0" sz="1100" u="none" cap="none" strike="noStrike"/>
            </a:lvl6pPr>
            <a:lvl7pPr lvl="6" marR="0" algn="l">
              <a:spcBef>
                <a:spcPts val="0"/>
              </a:spcBef>
              <a:spcAft>
                <a:spcPts val="0"/>
              </a:spcAft>
              <a:buSzPts val="900"/>
              <a:buNone/>
              <a:defRPr b="0" i="0" sz="1100" u="none" cap="none" strike="noStrike"/>
            </a:lvl7pPr>
            <a:lvl8pPr lvl="7" marR="0" algn="l">
              <a:spcBef>
                <a:spcPts val="0"/>
              </a:spcBef>
              <a:spcAft>
                <a:spcPts val="0"/>
              </a:spcAft>
              <a:buSzPts val="900"/>
              <a:buNone/>
              <a:defRPr b="0" i="0" sz="1100" u="none" cap="none" strike="noStrike"/>
            </a:lvl8pPr>
            <a:lvl9pPr lvl="8" marR="0" algn="l">
              <a:spcBef>
                <a:spcPts val="0"/>
              </a:spcBef>
              <a:spcAft>
                <a:spcPts val="0"/>
              </a:spcAft>
              <a:buSzPts val="900"/>
              <a:buNone/>
              <a:defRPr b="0" i="0" sz="1100" u="none" cap="none" strike="noStrike"/>
            </a:lvl9pPr>
          </a:lstStyle>
          <a:p/>
        </p:txBody>
      </p:sp>
      <p:sp>
        <p:nvSpPr>
          <p:cNvPr id="64" name="Google Shape;64;p15"/>
          <p:cNvSpPr txBox="1"/>
          <p:nvPr>
            <p:ph idx="10" type="dt"/>
          </p:nvPr>
        </p:nvSpPr>
        <p:spPr>
          <a:xfrm>
            <a:off x="285750" y="3972825"/>
            <a:ext cx="1333500" cy="228000"/>
          </a:xfrm>
          <a:prstGeom prst="rect">
            <a:avLst/>
          </a:prstGeom>
          <a:noFill/>
          <a:ln>
            <a:noFill/>
          </a:ln>
        </p:spPr>
        <p:txBody>
          <a:bodyPr anchorCtr="0" anchor="ctr" bIns="28575" lIns="57150" spcFirstLastPara="1" rIns="57150" wrap="square" tIns="28575">
            <a:noAutofit/>
          </a:bodyPr>
          <a:lstStyle>
            <a:lvl1pPr lvl="0" marR="0" algn="l">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lvl="1" marR="0" algn="l">
              <a:spcBef>
                <a:spcPts val="0"/>
              </a:spcBef>
              <a:spcAft>
                <a:spcPts val="0"/>
              </a:spcAft>
              <a:buSzPts val="900"/>
              <a:buNone/>
              <a:defRPr b="0" i="0" sz="1100" u="none" cap="none" strike="noStrike"/>
            </a:lvl2pPr>
            <a:lvl3pPr lvl="2" marR="0" algn="l">
              <a:spcBef>
                <a:spcPts val="0"/>
              </a:spcBef>
              <a:spcAft>
                <a:spcPts val="0"/>
              </a:spcAft>
              <a:buSzPts val="900"/>
              <a:buNone/>
              <a:defRPr b="0" i="0" sz="1100" u="none" cap="none" strike="noStrike"/>
            </a:lvl3pPr>
            <a:lvl4pPr lvl="3" marR="0" algn="l">
              <a:spcBef>
                <a:spcPts val="0"/>
              </a:spcBef>
              <a:spcAft>
                <a:spcPts val="0"/>
              </a:spcAft>
              <a:buSzPts val="900"/>
              <a:buNone/>
              <a:defRPr b="0" i="0" sz="1100" u="none" cap="none" strike="noStrike"/>
            </a:lvl4pPr>
            <a:lvl5pPr lvl="4" marR="0" algn="l">
              <a:spcBef>
                <a:spcPts val="0"/>
              </a:spcBef>
              <a:spcAft>
                <a:spcPts val="0"/>
              </a:spcAft>
              <a:buSzPts val="900"/>
              <a:buNone/>
              <a:defRPr b="0" i="0" sz="1100" u="none" cap="none" strike="noStrike"/>
            </a:lvl5pPr>
            <a:lvl6pPr lvl="5" marR="0" algn="l">
              <a:spcBef>
                <a:spcPts val="0"/>
              </a:spcBef>
              <a:spcAft>
                <a:spcPts val="0"/>
              </a:spcAft>
              <a:buSzPts val="900"/>
              <a:buNone/>
              <a:defRPr b="0" i="0" sz="1100" u="none" cap="none" strike="noStrike"/>
            </a:lvl6pPr>
            <a:lvl7pPr lvl="6" marR="0" algn="l">
              <a:spcBef>
                <a:spcPts val="0"/>
              </a:spcBef>
              <a:spcAft>
                <a:spcPts val="0"/>
              </a:spcAft>
              <a:buSzPts val="900"/>
              <a:buNone/>
              <a:defRPr b="0" i="0" sz="1100" u="none" cap="none" strike="noStrike"/>
            </a:lvl7pPr>
            <a:lvl8pPr lvl="7" marR="0" algn="l">
              <a:spcBef>
                <a:spcPts val="0"/>
              </a:spcBef>
              <a:spcAft>
                <a:spcPts val="0"/>
              </a:spcAft>
              <a:buSzPts val="900"/>
              <a:buNone/>
              <a:defRPr b="0" i="0" sz="1100" u="none" cap="none" strike="noStrike"/>
            </a:lvl8pPr>
            <a:lvl9pPr lvl="8" marR="0" algn="l">
              <a:spcBef>
                <a:spcPts val="0"/>
              </a:spcBef>
              <a:spcAft>
                <a:spcPts val="0"/>
              </a:spcAft>
              <a:buSzPts val="900"/>
              <a:buNone/>
              <a:defRPr b="0" i="0" sz="1100" u="none" cap="none" strike="noStrike"/>
            </a:lvl9pPr>
          </a:lstStyle>
          <a:p/>
        </p:txBody>
      </p:sp>
      <p:sp>
        <p:nvSpPr>
          <p:cNvPr id="65" name="Google Shape;65;p15"/>
          <p:cNvSpPr txBox="1"/>
          <p:nvPr>
            <p:ph idx="11" type="ftr"/>
          </p:nvPr>
        </p:nvSpPr>
        <p:spPr>
          <a:xfrm>
            <a:off x="1952550" y="3972825"/>
            <a:ext cx="1809600" cy="228000"/>
          </a:xfrm>
          <a:prstGeom prst="rect">
            <a:avLst/>
          </a:prstGeom>
          <a:noFill/>
          <a:ln>
            <a:noFill/>
          </a:ln>
        </p:spPr>
        <p:txBody>
          <a:bodyPr anchorCtr="0" anchor="ctr" bIns="28575" lIns="57150" spcFirstLastPara="1" rIns="57150" wrap="square" tIns="28575">
            <a:noAutofit/>
          </a:bodyPr>
          <a:lstStyle>
            <a:lvl1pPr lvl="0" marR="0" algn="ctr">
              <a:spcBef>
                <a:spcPts val="0"/>
              </a:spcBef>
              <a:spcAft>
                <a:spcPts val="0"/>
              </a:spcAft>
              <a:buClr>
                <a:srgbClr val="000000"/>
              </a:buClr>
              <a:buSzPts val="900"/>
              <a:buFont typeface="Times New Roman"/>
              <a:buNone/>
              <a:defRPr b="0" i="0" sz="900" u="none" cap="none" strike="noStrike">
                <a:solidFill>
                  <a:srgbClr val="000000"/>
                </a:solidFill>
                <a:latin typeface="Times New Roman"/>
                <a:ea typeface="Times New Roman"/>
                <a:cs typeface="Times New Roman"/>
                <a:sym typeface="Times New Roman"/>
              </a:defRPr>
            </a:lvl1pPr>
            <a:lvl2pPr lvl="1" marR="0" algn="l">
              <a:spcBef>
                <a:spcPts val="0"/>
              </a:spcBef>
              <a:spcAft>
                <a:spcPts val="0"/>
              </a:spcAft>
              <a:buSzPts val="900"/>
              <a:buNone/>
              <a:defRPr b="0" i="0" sz="1100" u="none" cap="none" strike="noStrike"/>
            </a:lvl2pPr>
            <a:lvl3pPr lvl="2" marR="0" algn="l">
              <a:spcBef>
                <a:spcPts val="0"/>
              </a:spcBef>
              <a:spcAft>
                <a:spcPts val="0"/>
              </a:spcAft>
              <a:buSzPts val="900"/>
              <a:buNone/>
              <a:defRPr b="0" i="0" sz="1100" u="none" cap="none" strike="noStrike"/>
            </a:lvl3pPr>
            <a:lvl4pPr lvl="3" marR="0" algn="l">
              <a:spcBef>
                <a:spcPts val="0"/>
              </a:spcBef>
              <a:spcAft>
                <a:spcPts val="0"/>
              </a:spcAft>
              <a:buSzPts val="900"/>
              <a:buNone/>
              <a:defRPr b="0" i="0" sz="1100" u="none" cap="none" strike="noStrike"/>
            </a:lvl4pPr>
            <a:lvl5pPr lvl="4" marR="0" algn="l">
              <a:spcBef>
                <a:spcPts val="0"/>
              </a:spcBef>
              <a:spcAft>
                <a:spcPts val="0"/>
              </a:spcAft>
              <a:buSzPts val="900"/>
              <a:buNone/>
              <a:defRPr b="0" i="0" sz="1100" u="none" cap="none" strike="noStrike"/>
            </a:lvl5pPr>
            <a:lvl6pPr lvl="5" marR="0" algn="l">
              <a:spcBef>
                <a:spcPts val="0"/>
              </a:spcBef>
              <a:spcAft>
                <a:spcPts val="0"/>
              </a:spcAft>
              <a:buSzPts val="900"/>
              <a:buNone/>
              <a:defRPr b="0" i="0" sz="1100" u="none" cap="none" strike="noStrike"/>
            </a:lvl6pPr>
            <a:lvl7pPr lvl="6" marR="0" algn="l">
              <a:spcBef>
                <a:spcPts val="0"/>
              </a:spcBef>
              <a:spcAft>
                <a:spcPts val="0"/>
              </a:spcAft>
              <a:buSzPts val="900"/>
              <a:buNone/>
              <a:defRPr b="0" i="0" sz="1100" u="none" cap="none" strike="noStrike"/>
            </a:lvl7pPr>
            <a:lvl8pPr lvl="7" marR="0" algn="l">
              <a:spcBef>
                <a:spcPts val="0"/>
              </a:spcBef>
              <a:spcAft>
                <a:spcPts val="0"/>
              </a:spcAft>
              <a:buSzPts val="900"/>
              <a:buNone/>
              <a:defRPr b="0" i="0" sz="1100" u="none" cap="none" strike="noStrike"/>
            </a:lvl8pPr>
            <a:lvl9pPr lvl="8" marR="0" algn="l">
              <a:spcBef>
                <a:spcPts val="0"/>
              </a:spcBef>
              <a:spcAft>
                <a:spcPts val="0"/>
              </a:spcAft>
              <a:buSzPts val="900"/>
              <a:buNone/>
              <a:defRPr b="0" i="0" sz="1100" u="none" cap="none" strike="noStrike"/>
            </a:lvl9pPr>
          </a:lstStyle>
          <a:p/>
        </p:txBody>
      </p:sp>
      <p:sp>
        <p:nvSpPr>
          <p:cNvPr id="66" name="Google Shape;66;p15"/>
          <p:cNvSpPr txBox="1"/>
          <p:nvPr>
            <p:ph idx="12" type="sldNum"/>
          </p:nvPr>
        </p:nvSpPr>
        <p:spPr>
          <a:xfrm>
            <a:off x="4095675" y="3972825"/>
            <a:ext cx="1333500" cy="228000"/>
          </a:xfrm>
          <a:prstGeom prst="rect">
            <a:avLst/>
          </a:prstGeom>
          <a:noFill/>
          <a:ln>
            <a:noFill/>
          </a:ln>
        </p:spPr>
        <p:txBody>
          <a:bodyPr anchorCtr="0" anchor="ctr" bIns="28575" lIns="57150" spcFirstLastPara="1" rIns="57150" wrap="square" tIns="28575">
            <a:noAutofit/>
          </a:bodyPr>
          <a:lstStyle>
            <a:lvl1pPr indent="0" lvl="0"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buClr>
                <a:srgbClr val="888888"/>
              </a:buClr>
              <a:buSzPts val="800"/>
              <a:buFont typeface="Calibri"/>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
        <p:nvSpPr>
          <p:cNvPr id="67" name="Google Shape;67;p15"/>
          <p:cNvSpPr txBox="1"/>
          <p:nvPr>
            <p:ph idx="1" type="body"/>
          </p:nvPr>
        </p:nvSpPr>
        <p:spPr>
          <a:xfrm>
            <a:off x="457200" y="1203525"/>
            <a:ext cx="8229300" cy="2982900"/>
          </a:xfrm>
          <a:prstGeom prst="rect">
            <a:avLst/>
          </a:prstGeom>
          <a:noFill/>
          <a:ln>
            <a:noFill/>
          </a:ln>
        </p:spPr>
        <p:txBody>
          <a:bodyPr anchorCtr="0" anchor="t" bIns="0" lIns="0" spcFirstLastPara="1" rIns="0" wrap="square" tIns="0">
            <a:normAutofit/>
          </a:bodyPr>
          <a:lstStyle>
            <a:lvl1pPr indent="-228600" lvl="0" marL="457200" marR="0" algn="l">
              <a:spcBef>
                <a:spcPts val="0"/>
              </a:spcBef>
              <a:spcAft>
                <a:spcPts val="0"/>
              </a:spcAft>
              <a:buSzPts val="900"/>
              <a:buNone/>
              <a:defRPr b="0" i="0" sz="1100" u="none" cap="none" strike="noStrike"/>
            </a:lvl1pPr>
            <a:lvl2pPr indent="-228600" lvl="1" marL="914400" marR="0" algn="l">
              <a:spcBef>
                <a:spcPts val="1200"/>
              </a:spcBef>
              <a:spcAft>
                <a:spcPts val="0"/>
              </a:spcAft>
              <a:buSzPts val="900"/>
              <a:buNone/>
              <a:defRPr b="0" i="0" sz="1100" u="none" cap="none" strike="noStrike"/>
            </a:lvl2pPr>
            <a:lvl3pPr indent="-228600" lvl="2" marL="1371600" marR="0" algn="l">
              <a:spcBef>
                <a:spcPts val="1200"/>
              </a:spcBef>
              <a:spcAft>
                <a:spcPts val="0"/>
              </a:spcAft>
              <a:buSzPts val="900"/>
              <a:buNone/>
              <a:defRPr b="0" i="0" sz="1100" u="none" cap="none" strike="noStrike"/>
            </a:lvl3pPr>
            <a:lvl4pPr indent="-228600" lvl="3" marL="1828800" marR="0" algn="l">
              <a:spcBef>
                <a:spcPts val="1200"/>
              </a:spcBef>
              <a:spcAft>
                <a:spcPts val="0"/>
              </a:spcAft>
              <a:buSzPts val="900"/>
              <a:buNone/>
              <a:defRPr b="0" i="0" sz="1100" u="none" cap="none" strike="noStrike"/>
            </a:lvl4pPr>
            <a:lvl5pPr indent="-228600" lvl="4" marL="2286000" marR="0" algn="l">
              <a:spcBef>
                <a:spcPts val="1200"/>
              </a:spcBef>
              <a:spcAft>
                <a:spcPts val="0"/>
              </a:spcAft>
              <a:buSzPts val="900"/>
              <a:buNone/>
              <a:defRPr b="0" i="0" sz="1100" u="none" cap="none" strike="noStrike"/>
            </a:lvl5pPr>
            <a:lvl6pPr indent="-228600" lvl="5" marL="2743200" marR="0" algn="l">
              <a:spcBef>
                <a:spcPts val="1200"/>
              </a:spcBef>
              <a:spcAft>
                <a:spcPts val="0"/>
              </a:spcAft>
              <a:buSzPts val="900"/>
              <a:buNone/>
              <a:defRPr b="0" i="0" sz="1100" u="none" cap="none" strike="noStrike"/>
            </a:lvl6pPr>
            <a:lvl7pPr indent="-228600" lvl="6" marL="3200400" marR="0" algn="l">
              <a:spcBef>
                <a:spcPts val="1200"/>
              </a:spcBef>
              <a:spcAft>
                <a:spcPts val="0"/>
              </a:spcAft>
              <a:buSzPts val="900"/>
              <a:buNone/>
              <a:defRPr b="0" i="0" sz="1100" u="none" cap="none" strike="noStrike"/>
            </a:lvl7pPr>
            <a:lvl8pPr indent="-228600" lvl="7" marL="3657600" marR="0" algn="l">
              <a:spcBef>
                <a:spcPts val="1200"/>
              </a:spcBef>
              <a:spcAft>
                <a:spcPts val="0"/>
              </a:spcAft>
              <a:buSzPts val="900"/>
              <a:buNone/>
              <a:defRPr b="0" i="0" sz="1100" u="none" cap="none" strike="noStrike"/>
            </a:lvl8pPr>
            <a:lvl9pPr indent="-228600" lvl="8" marL="4114800" marR="0" algn="l">
              <a:spcBef>
                <a:spcPts val="1200"/>
              </a:spcBef>
              <a:spcAft>
                <a:spcPts val="1200"/>
              </a:spcAft>
              <a:buSzPts val="900"/>
              <a:buNone/>
              <a:defRPr b="0" i="0" sz="1100" u="none" cap="none" strike="noStrike"/>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1">
    <p:spTree>
      <p:nvGrpSpPr>
        <p:cNvPr id="72" name="Shape 72"/>
        <p:cNvGrpSpPr/>
        <p:nvPr/>
      </p:nvGrpSpPr>
      <p:grpSpPr>
        <a:xfrm>
          <a:off x="0" y="0"/>
          <a:ext cx="0" cy="0"/>
          <a:chOff x="0" y="0"/>
          <a:chExt cx="0" cy="0"/>
        </a:xfrm>
      </p:grpSpPr>
      <p:sp>
        <p:nvSpPr>
          <p:cNvPr id="73" name="Google Shape;73;p17"/>
          <p:cNvSpPr txBox="1"/>
          <p:nvPr>
            <p:ph type="title"/>
          </p:nvPr>
        </p:nvSpPr>
        <p:spPr>
          <a:xfrm>
            <a:off x="428625" y="1331550"/>
            <a:ext cx="4857600" cy="918600"/>
          </a:xfrm>
          <a:prstGeom prst="rect">
            <a:avLst/>
          </a:prstGeom>
          <a:noFill/>
          <a:ln>
            <a:noFill/>
          </a:ln>
        </p:spPr>
        <p:txBody>
          <a:bodyPr anchorCtr="0" anchor="ctr" bIns="28575" lIns="57150" spcFirstLastPara="1" rIns="57150" wrap="square" tIns="28575">
            <a:noAutofit/>
          </a:bodyPr>
          <a:lstStyle>
            <a:lvl1pPr lvl="0" marR="0" algn="l">
              <a:lnSpc>
                <a:spcPct val="100000"/>
              </a:lnSpc>
              <a:spcBef>
                <a:spcPts val="0"/>
              </a:spcBef>
              <a:spcAft>
                <a:spcPts val="0"/>
              </a:spcAft>
              <a:buSzPts val="900"/>
              <a:buNone/>
              <a:defRPr b="0" i="0" sz="1100" u="none" cap="none" strike="noStrike"/>
            </a:lvl1pPr>
            <a:lvl2pPr lvl="1" marR="0" algn="l">
              <a:lnSpc>
                <a:spcPct val="100000"/>
              </a:lnSpc>
              <a:spcBef>
                <a:spcPts val="0"/>
              </a:spcBef>
              <a:spcAft>
                <a:spcPts val="0"/>
              </a:spcAft>
              <a:buSzPts val="900"/>
              <a:buNone/>
              <a:defRPr b="0" i="0" sz="1100" u="none" cap="none" strike="noStrike"/>
            </a:lvl2pPr>
            <a:lvl3pPr lvl="2" marR="0" algn="l">
              <a:lnSpc>
                <a:spcPct val="100000"/>
              </a:lnSpc>
              <a:spcBef>
                <a:spcPts val="0"/>
              </a:spcBef>
              <a:spcAft>
                <a:spcPts val="0"/>
              </a:spcAft>
              <a:buSzPts val="900"/>
              <a:buNone/>
              <a:defRPr b="0" i="0" sz="1100" u="none" cap="none" strike="noStrike"/>
            </a:lvl3pPr>
            <a:lvl4pPr lvl="3" marR="0" algn="l">
              <a:lnSpc>
                <a:spcPct val="100000"/>
              </a:lnSpc>
              <a:spcBef>
                <a:spcPts val="0"/>
              </a:spcBef>
              <a:spcAft>
                <a:spcPts val="0"/>
              </a:spcAft>
              <a:buSzPts val="900"/>
              <a:buNone/>
              <a:defRPr b="0" i="0" sz="1100" u="none" cap="none" strike="noStrike"/>
            </a:lvl4pPr>
            <a:lvl5pPr lvl="4" marR="0" algn="l">
              <a:lnSpc>
                <a:spcPct val="100000"/>
              </a:lnSpc>
              <a:spcBef>
                <a:spcPts val="0"/>
              </a:spcBef>
              <a:spcAft>
                <a:spcPts val="0"/>
              </a:spcAft>
              <a:buSzPts val="900"/>
              <a:buNone/>
              <a:defRPr b="0" i="0" sz="1100" u="none" cap="none" strike="noStrike"/>
            </a:lvl5pPr>
            <a:lvl6pPr lvl="5" marR="0" algn="l">
              <a:lnSpc>
                <a:spcPct val="100000"/>
              </a:lnSpc>
              <a:spcBef>
                <a:spcPts val="0"/>
              </a:spcBef>
              <a:spcAft>
                <a:spcPts val="0"/>
              </a:spcAft>
              <a:buSzPts val="900"/>
              <a:buNone/>
              <a:defRPr b="0" i="0" sz="1100" u="none" cap="none" strike="noStrike"/>
            </a:lvl6pPr>
            <a:lvl7pPr lvl="6" marR="0" algn="l">
              <a:lnSpc>
                <a:spcPct val="100000"/>
              </a:lnSpc>
              <a:spcBef>
                <a:spcPts val="0"/>
              </a:spcBef>
              <a:spcAft>
                <a:spcPts val="0"/>
              </a:spcAft>
              <a:buSzPts val="900"/>
              <a:buNone/>
              <a:defRPr b="0" i="0" sz="1100" u="none" cap="none" strike="noStrike"/>
            </a:lvl7pPr>
            <a:lvl8pPr lvl="7" marR="0" algn="l">
              <a:lnSpc>
                <a:spcPct val="100000"/>
              </a:lnSpc>
              <a:spcBef>
                <a:spcPts val="0"/>
              </a:spcBef>
              <a:spcAft>
                <a:spcPts val="0"/>
              </a:spcAft>
              <a:buSzPts val="900"/>
              <a:buNone/>
              <a:defRPr b="0" i="0" sz="1100" u="none" cap="none" strike="noStrike"/>
            </a:lvl8pPr>
            <a:lvl9pPr lvl="8" marR="0" algn="l">
              <a:lnSpc>
                <a:spcPct val="100000"/>
              </a:lnSpc>
              <a:spcBef>
                <a:spcPts val="0"/>
              </a:spcBef>
              <a:spcAft>
                <a:spcPts val="0"/>
              </a:spcAft>
              <a:buSzPts val="900"/>
              <a:buNone/>
              <a:defRPr b="0" i="0" sz="1100" u="none" cap="none" strike="noStrike"/>
            </a:lvl9pPr>
          </a:lstStyle>
          <a:p/>
        </p:txBody>
      </p:sp>
      <p:sp>
        <p:nvSpPr>
          <p:cNvPr id="74" name="Google Shape;74;p17"/>
          <p:cNvSpPr txBox="1"/>
          <p:nvPr>
            <p:ph idx="10" type="dt"/>
          </p:nvPr>
        </p:nvSpPr>
        <p:spPr>
          <a:xfrm>
            <a:off x="285750" y="3972825"/>
            <a:ext cx="1333500" cy="228000"/>
          </a:xfrm>
          <a:prstGeom prst="rect">
            <a:avLst/>
          </a:prstGeom>
          <a:noFill/>
          <a:ln>
            <a:noFill/>
          </a:ln>
        </p:spPr>
        <p:txBody>
          <a:bodyPr anchorCtr="0" anchor="ctr" bIns="28575" lIns="57150" spcFirstLastPara="1" rIns="57150" wrap="square" tIns="28575">
            <a:noAutofit/>
          </a:bodyPr>
          <a:lstStyle>
            <a:lvl1pPr lvl="0" marR="0" rtl="0" algn="l">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9pPr>
          </a:lstStyle>
          <a:p/>
        </p:txBody>
      </p:sp>
      <p:sp>
        <p:nvSpPr>
          <p:cNvPr id="75" name="Google Shape;75;p17"/>
          <p:cNvSpPr txBox="1"/>
          <p:nvPr>
            <p:ph idx="11" type="ftr"/>
          </p:nvPr>
        </p:nvSpPr>
        <p:spPr>
          <a:xfrm>
            <a:off x="1952550" y="3972825"/>
            <a:ext cx="1809600" cy="228000"/>
          </a:xfrm>
          <a:prstGeom prst="rect">
            <a:avLst/>
          </a:prstGeom>
          <a:noFill/>
          <a:ln>
            <a:noFill/>
          </a:ln>
        </p:spPr>
        <p:txBody>
          <a:bodyPr anchorCtr="0" anchor="ctr" bIns="28575" lIns="57150" spcFirstLastPara="1" rIns="57150" wrap="square" tIns="28575">
            <a:noAutofit/>
          </a:bodyPr>
          <a:lstStyle>
            <a:lvl1pPr lvl="0" marR="0" rtl="0" algn="ctr">
              <a:lnSpc>
                <a:spcPct val="100000"/>
              </a:lnSpc>
              <a:spcBef>
                <a:spcPts val="0"/>
              </a:spcBef>
              <a:spcAft>
                <a:spcPts val="0"/>
              </a:spcAft>
              <a:buClr>
                <a:srgbClr val="000000"/>
              </a:buClr>
              <a:buSzPts val="900"/>
              <a:buFont typeface="Times New Roman"/>
              <a:buNone/>
              <a:defRPr b="0" i="0" sz="9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9pPr>
          </a:lstStyle>
          <a:p/>
        </p:txBody>
      </p:sp>
      <p:sp>
        <p:nvSpPr>
          <p:cNvPr id="76" name="Google Shape;76;p17"/>
          <p:cNvSpPr txBox="1"/>
          <p:nvPr>
            <p:ph idx="12" type="sldNum"/>
          </p:nvPr>
        </p:nvSpPr>
        <p:spPr>
          <a:xfrm>
            <a:off x="4095675" y="3972825"/>
            <a:ext cx="1333500" cy="228000"/>
          </a:xfrm>
          <a:prstGeom prst="rect">
            <a:avLst/>
          </a:prstGeom>
          <a:noFill/>
          <a:ln>
            <a:noFill/>
          </a:ln>
        </p:spPr>
        <p:txBody>
          <a:bodyPr anchorCtr="0" anchor="ctr" bIns="28575" lIns="57150" spcFirstLastPara="1" rIns="57150" wrap="square" tIns="28575">
            <a:noAutofit/>
          </a:bodyPr>
          <a:lstStyle>
            <a:lvl1pPr indent="0" lvl="0"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
        <p:nvSpPr>
          <p:cNvPr id="77" name="Google Shape;77;p17"/>
          <p:cNvSpPr txBox="1"/>
          <p:nvPr>
            <p:ph idx="1" type="body"/>
          </p:nvPr>
        </p:nvSpPr>
        <p:spPr>
          <a:xfrm>
            <a:off x="457200" y="1203525"/>
            <a:ext cx="8229300" cy="2982900"/>
          </a:xfrm>
          <a:prstGeom prst="rect">
            <a:avLst/>
          </a:prstGeom>
          <a:noFill/>
          <a:ln>
            <a:noFill/>
          </a:ln>
        </p:spPr>
        <p:txBody>
          <a:bodyPr anchorCtr="0" anchor="t" bIns="0" lIns="0" spcFirstLastPara="1" rIns="0" wrap="square" tIns="0">
            <a:normAutofit/>
          </a:bodyPr>
          <a:lstStyle>
            <a:lvl1pPr indent="-228600" lvl="0" marL="457200" marR="0" algn="l">
              <a:lnSpc>
                <a:spcPct val="115000"/>
              </a:lnSpc>
              <a:spcBef>
                <a:spcPts val="0"/>
              </a:spcBef>
              <a:spcAft>
                <a:spcPts val="0"/>
              </a:spcAft>
              <a:buSzPts val="900"/>
              <a:buNone/>
              <a:defRPr b="0" i="0" sz="1100" u="none" cap="none" strike="noStrike"/>
            </a:lvl1pPr>
            <a:lvl2pPr indent="-228600" lvl="1" marL="914400" marR="0" algn="l">
              <a:lnSpc>
                <a:spcPct val="115000"/>
              </a:lnSpc>
              <a:spcBef>
                <a:spcPts val="1200"/>
              </a:spcBef>
              <a:spcAft>
                <a:spcPts val="0"/>
              </a:spcAft>
              <a:buSzPts val="900"/>
              <a:buNone/>
              <a:defRPr b="0" i="0" sz="1100" u="none" cap="none" strike="noStrike"/>
            </a:lvl2pPr>
            <a:lvl3pPr indent="-228600" lvl="2" marL="1371600" marR="0" algn="l">
              <a:lnSpc>
                <a:spcPct val="115000"/>
              </a:lnSpc>
              <a:spcBef>
                <a:spcPts val="1200"/>
              </a:spcBef>
              <a:spcAft>
                <a:spcPts val="0"/>
              </a:spcAft>
              <a:buSzPts val="900"/>
              <a:buNone/>
              <a:defRPr b="0" i="0" sz="1100" u="none" cap="none" strike="noStrike"/>
            </a:lvl3pPr>
            <a:lvl4pPr indent="-228600" lvl="3" marL="1828800" marR="0" algn="l">
              <a:lnSpc>
                <a:spcPct val="115000"/>
              </a:lnSpc>
              <a:spcBef>
                <a:spcPts val="1200"/>
              </a:spcBef>
              <a:spcAft>
                <a:spcPts val="0"/>
              </a:spcAft>
              <a:buSzPts val="900"/>
              <a:buNone/>
              <a:defRPr b="0" i="0" sz="1100" u="none" cap="none" strike="noStrike"/>
            </a:lvl4pPr>
            <a:lvl5pPr indent="-228600" lvl="4" marL="2286000" marR="0" algn="l">
              <a:lnSpc>
                <a:spcPct val="115000"/>
              </a:lnSpc>
              <a:spcBef>
                <a:spcPts val="1200"/>
              </a:spcBef>
              <a:spcAft>
                <a:spcPts val="0"/>
              </a:spcAft>
              <a:buSzPts val="900"/>
              <a:buNone/>
              <a:defRPr b="0" i="0" sz="1100" u="none" cap="none" strike="noStrike"/>
            </a:lvl5pPr>
            <a:lvl6pPr indent="-228600" lvl="5" marL="2743200" marR="0" algn="l">
              <a:lnSpc>
                <a:spcPct val="115000"/>
              </a:lnSpc>
              <a:spcBef>
                <a:spcPts val="1200"/>
              </a:spcBef>
              <a:spcAft>
                <a:spcPts val="0"/>
              </a:spcAft>
              <a:buSzPts val="900"/>
              <a:buNone/>
              <a:defRPr b="0" i="0" sz="1100" u="none" cap="none" strike="noStrike"/>
            </a:lvl6pPr>
            <a:lvl7pPr indent="-228600" lvl="6" marL="3200400" marR="0" algn="l">
              <a:lnSpc>
                <a:spcPct val="115000"/>
              </a:lnSpc>
              <a:spcBef>
                <a:spcPts val="1200"/>
              </a:spcBef>
              <a:spcAft>
                <a:spcPts val="0"/>
              </a:spcAft>
              <a:buSzPts val="900"/>
              <a:buNone/>
              <a:defRPr b="0" i="0" sz="1100" u="none" cap="none" strike="noStrike"/>
            </a:lvl7pPr>
            <a:lvl8pPr indent="-228600" lvl="7" marL="3657600" marR="0" algn="l">
              <a:lnSpc>
                <a:spcPct val="115000"/>
              </a:lnSpc>
              <a:spcBef>
                <a:spcPts val="1200"/>
              </a:spcBef>
              <a:spcAft>
                <a:spcPts val="0"/>
              </a:spcAft>
              <a:buSzPts val="900"/>
              <a:buNone/>
              <a:defRPr b="0" i="0" sz="1100" u="none" cap="none" strike="noStrike"/>
            </a:lvl8pPr>
            <a:lvl9pPr indent="-228600" lvl="8" marL="4114800" marR="0" algn="l">
              <a:lnSpc>
                <a:spcPct val="115000"/>
              </a:lnSpc>
              <a:spcBef>
                <a:spcPts val="1200"/>
              </a:spcBef>
              <a:spcAft>
                <a:spcPts val="1200"/>
              </a:spcAft>
              <a:buSzPts val="900"/>
              <a:buNone/>
              <a:defRPr b="0" i="0" sz="1100" u="none" cap="none" strike="noStrike"/>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8" name="Shape 78"/>
        <p:cNvGrpSpPr/>
        <p:nvPr/>
      </p:nvGrpSpPr>
      <p:grpSpPr>
        <a:xfrm>
          <a:off x="0" y="0"/>
          <a:ext cx="0" cy="0"/>
          <a:chOff x="0" y="0"/>
          <a:chExt cx="0" cy="0"/>
        </a:xfrm>
      </p:grpSpPr>
      <p:sp>
        <p:nvSpPr>
          <p:cNvPr id="79" name="Google Shape;79;p18"/>
          <p:cNvSpPr txBox="1"/>
          <p:nvPr>
            <p:ph type="title"/>
          </p:nvPr>
        </p:nvSpPr>
        <p:spPr>
          <a:xfrm>
            <a:off x="285750" y="171675"/>
            <a:ext cx="5143200" cy="714300"/>
          </a:xfrm>
          <a:prstGeom prst="rect">
            <a:avLst/>
          </a:prstGeom>
          <a:noFill/>
          <a:ln>
            <a:noFill/>
          </a:ln>
        </p:spPr>
        <p:txBody>
          <a:bodyPr anchorCtr="0" anchor="ctr" bIns="28575" lIns="57150" spcFirstLastPara="1" rIns="57150" wrap="square" tIns="28575">
            <a:noAutofit/>
          </a:bodyPr>
          <a:lstStyle>
            <a:lvl1pPr lvl="0" marR="0" algn="l">
              <a:lnSpc>
                <a:spcPct val="100000"/>
              </a:lnSpc>
              <a:spcBef>
                <a:spcPts val="0"/>
              </a:spcBef>
              <a:spcAft>
                <a:spcPts val="0"/>
              </a:spcAft>
              <a:buSzPts val="900"/>
              <a:buNone/>
              <a:defRPr b="0" i="0" sz="1100" u="none" cap="none" strike="noStrike"/>
            </a:lvl1pPr>
            <a:lvl2pPr lvl="1" marR="0" algn="l">
              <a:lnSpc>
                <a:spcPct val="100000"/>
              </a:lnSpc>
              <a:spcBef>
                <a:spcPts val="0"/>
              </a:spcBef>
              <a:spcAft>
                <a:spcPts val="0"/>
              </a:spcAft>
              <a:buSzPts val="900"/>
              <a:buNone/>
              <a:defRPr b="0" i="0" sz="1100" u="none" cap="none" strike="noStrike"/>
            </a:lvl2pPr>
            <a:lvl3pPr lvl="2" marR="0" algn="l">
              <a:lnSpc>
                <a:spcPct val="100000"/>
              </a:lnSpc>
              <a:spcBef>
                <a:spcPts val="0"/>
              </a:spcBef>
              <a:spcAft>
                <a:spcPts val="0"/>
              </a:spcAft>
              <a:buSzPts val="900"/>
              <a:buNone/>
              <a:defRPr b="0" i="0" sz="1100" u="none" cap="none" strike="noStrike"/>
            </a:lvl3pPr>
            <a:lvl4pPr lvl="3" marR="0" algn="l">
              <a:lnSpc>
                <a:spcPct val="100000"/>
              </a:lnSpc>
              <a:spcBef>
                <a:spcPts val="0"/>
              </a:spcBef>
              <a:spcAft>
                <a:spcPts val="0"/>
              </a:spcAft>
              <a:buSzPts val="900"/>
              <a:buNone/>
              <a:defRPr b="0" i="0" sz="1100" u="none" cap="none" strike="noStrike"/>
            </a:lvl4pPr>
            <a:lvl5pPr lvl="4" marR="0" algn="l">
              <a:lnSpc>
                <a:spcPct val="100000"/>
              </a:lnSpc>
              <a:spcBef>
                <a:spcPts val="0"/>
              </a:spcBef>
              <a:spcAft>
                <a:spcPts val="0"/>
              </a:spcAft>
              <a:buSzPts val="900"/>
              <a:buNone/>
              <a:defRPr b="0" i="0" sz="1100" u="none" cap="none" strike="noStrike"/>
            </a:lvl5pPr>
            <a:lvl6pPr lvl="5" marR="0" algn="l">
              <a:lnSpc>
                <a:spcPct val="100000"/>
              </a:lnSpc>
              <a:spcBef>
                <a:spcPts val="0"/>
              </a:spcBef>
              <a:spcAft>
                <a:spcPts val="0"/>
              </a:spcAft>
              <a:buSzPts val="900"/>
              <a:buNone/>
              <a:defRPr b="0" i="0" sz="1100" u="none" cap="none" strike="noStrike"/>
            </a:lvl6pPr>
            <a:lvl7pPr lvl="6" marR="0" algn="l">
              <a:lnSpc>
                <a:spcPct val="100000"/>
              </a:lnSpc>
              <a:spcBef>
                <a:spcPts val="0"/>
              </a:spcBef>
              <a:spcAft>
                <a:spcPts val="0"/>
              </a:spcAft>
              <a:buSzPts val="900"/>
              <a:buNone/>
              <a:defRPr b="0" i="0" sz="1100" u="none" cap="none" strike="noStrike"/>
            </a:lvl7pPr>
            <a:lvl8pPr lvl="7" marR="0" algn="l">
              <a:lnSpc>
                <a:spcPct val="100000"/>
              </a:lnSpc>
              <a:spcBef>
                <a:spcPts val="0"/>
              </a:spcBef>
              <a:spcAft>
                <a:spcPts val="0"/>
              </a:spcAft>
              <a:buSzPts val="900"/>
              <a:buNone/>
              <a:defRPr b="0" i="0" sz="1100" u="none" cap="none" strike="noStrike"/>
            </a:lvl8pPr>
            <a:lvl9pPr lvl="8" marR="0" algn="l">
              <a:lnSpc>
                <a:spcPct val="100000"/>
              </a:lnSpc>
              <a:spcBef>
                <a:spcPts val="0"/>
              </a:spcBef>
              <a:spcAft>
                <a:spcPts val="0"/>
              </a:spcAft>
              <a:buSzPts val="900"/>
              <a:buNone/>
              <a:defRPr b="0" i="0" sz="1100" u="none" cap="none" strike="noStrike"/>
            </a:lvl9pPr>
          </a:lstStyle>
          <a:p/>
        </p:txBody>
      </p:sp>
      <p:sp>
        <p:nvSpPr>
          <p:cNvPr id="80" name="Google Shape;80;p18"/>
          <p:cNvSpPr txBox="1"/>
          <p:nvPr>
            <p:ph idx="1" type="body"/>
          </p:nvPr>
        </p:nvSpPr>
        <p:spPr>
          <a:xfrm>
            <a:off x="285750" y="1000125"/>
            <a:ext cx="5143200" cy="2828400"/>
          </a:xfrm>
          <a:prstGeom prst="rect">
            <a:avLst/>
          </a:prstGeom>
          <a:noFill/>
          <a:ln>
            <a:noFill/>
          </a:ln>
        </p:spPr>
        <p:txBody>
          <a:bodyPr anchorCtr="0" anchor="t" bIns="28575" lIns="57150" spcFirstLastPara="1" rIns="57150" wrap="square" tIns="28575">
            <a:noAutofit/>
          </a:bodyPr>
          <a:lstStyle>
            <a:lvl1pPr indent="-228600" lvl="0" marL="457200" marR="0" algn="l">
              <a:lnSpc>
                <a:spcPct val="115000"/>
              </a:lnSpc>
              <a:spcBef>
                <a:spcPts val="0"/>
              </a:spcBef>
              <a:spcAft>
                <a:spcPts val="0"/>
              </a:spcAft>
              <a:buSzPts val="900"/>
              <a:buNone/>
              <a:defRPr b="0" i="0" sz="1100" u="none" cap="none" strike="noStrike"/>
            </a:lvl1pPr>
            <a:lvl2pPr indent="-228600" lvl="1" marL="914400" marR="0" algn="l">
              <a:lnSpc>
                <a:spcPct val="115000"/>
              </a:lnSpc>
              <a:spcBef>
                <a:spcPts val="1200"/>
              </a:spcBef>
              <a:spcAft>
                <a:spcPts val="0"/>
              </a:spcAft>
              <a:buSzPts val="900"/>
              <a:buNone/>
              <a:defRPr b="0" i="0" sz="1100" u="none" cap="none" strike="noStrike"/>
            </a:lvl2pPr>
            <a:lvl3pPr indent="-228600" lvl="2" marL="1371600" marR="0" algn="l">
              <a:lnSpc>
                <a:spcPct val="115000"/>
              </a:lnSpc>
              <a:spcBef>
                <a:spcPts val="1200"/>
              </a:spcBef>
              <a:spcAft>
                <a:spcPts val="0"/>
              </a:spcAft>
              <a:buSzPts val="900"/>
              <a:buNone/>
              <a:defRPr b="0" i="0" sz="1100" u="none" cap="none" strike="noStrike"/>
            </a:lvl3pPr>
            <a:lvl4pPr indent="-228600" lvl="3" marL="1828800" marR="0" algn="l">
              <a:lnSpc>
                <a:spcPct val="115000"/>
              </a:lnSpc>
              <a:spcBef>
                <a:spcPts val="1200"/>
              </a:spcBef>
              <a:spcAft>
                <a:spcPts val="0"/>
              </a:spcAft>
              <a:buSzPts val="900"/>
              <a:buNone/>
              <a:defRPr b="0" i="0" sz="1100" u="none" cap="none" strike="noStrike"/>
            </a:lvl4pPr>
            <a:lvl5pPr indent="-228600" lvl="4" marL="2286000" marR="0" algn="l">
              <a:lnSpc>
                <a:spcPct val="115000"/>
              </a:lnSpc>
              <a:spcBef>
                <a:spcPts val="1200"/>
              </a:spcBef>
              <a:spcAft>
                <a:spcPts val="0"/>
              </a:spcAft>
              <a:buSzPts val="900"/>
              <a:buNone/>
              <a:defRPr b="0" i="0" sz="1100" u="none" cap="none" strike="noStrike"/>
            </a:lvl5pPr>
            <a:lvl6pPr indent="-228600" lvl="5" marL="2743200" marR="0" algn="l">
              <a:lnSpc>
                <a:spcPct val="115000"/>
              </a:lnSpc>
              <a:spcBef>
                <a:spcPts val="1200"/>
              </a:spcBef>
              <a:spcAft>
                <a:spcPts val="0"/>
              </a:spcAft>
              <a:buSzPts val="900"/>
              <a:buNone/>
              <a:defRPr b="0" i="0" sz="1100" u="none" cap="none" strike="noStrike"/>
            </a:lvl6pPr>
            <a:lvl7pPr indent="-228600" lvl="6" marL="3200400" marR="0" algn="l">
              <a:lnSpc>
                <a:spcPct val="115000"/>
              </a:lnSpc>
              <a:spcBef>
                <a:spcPts val="1200"/>
              </a:spcBef>
              <a:spcAft>
                <a:spcPts val="0"/>
              </a:spcAft>
              <a:buSzPts val="900"/>
              <a:buNone/>
              <a:defRPr b="0" i="0" sz="1100" u="none" cap="none" strike="noStrike"/>
            </a:lvl7pPr>
            <a:lvl8pPr indent="-228600" lvl="7" marL="3657600" marR="0" algn="l">
              <a:lnSpc>
                <a:spcPct val="115000"/>
              </a:lnSpc>
              <a:spcBef>
                <a:spcPts val="1200"/>
              </a:spcBef>
              <a:spcAft>
                <a:spcPts val="0"/>
              </a:spcAft>
              <a:buSzPts val="900"/>
              <a:buNone/>
              <a:defRPr b="0" i="0" sz="1100" u="none" cap="none" strike="noStrike"/>
            </a:lvl8pPr>
            <a:lvl9pPr indent="-228600" lvl="8" marL="4114800" marR="0" algn="l">
              <a:lnSpc>
                <a:spcPct val="115000"/>
              </a:lnSpc>
              <a:spcBef>
                <a:spcPts val="1200"/>
              </a:spcBef>
              <a:spcAft>
                <a:spcPts val="1200"/>
              </a:spcAft>
              <a:buSzPts val="900"/>
              <a:buNone/>
              <a:defRPr b="0" i="0" sz="1100" u="none" cap="none" strike="noStrike"/>
            </a:lvl9pPr>
          </a:lstStyle>
          <a:p/>
        </p:txBody>
      </p:sp>
      <p:sp>
        <p:nvSpPr>
          <p:cNvPr id="81" name="Google Shape;81;p18"/>
          <p:cNvSpPr txBox="1"/>
          <p:nvPr>
            <p:ph idx="10" type="dt"/>
          </p:nvPr>
        </p:nvSpPr>
        <p:spPr>
          <a:xfrm>
            <a:off x="285750" y="3972825"/>
            <a:ext cx="1333500" cy="228000"/>
          </a:xfrm>
          <a:prstGeom prst="rect">
            <a:avLst/>
          </a:prstGeom>
          <a:noFill/>
          <a:ln>
            <a:noFill/>
          </a:ln>
        </p:spPr>
        <p:txBody>
          <a:bodyPr anchorCtr="0" anchor="ctr" bIns="28575" lIns="57150" spcFirstLastPara="1" rIns="57150" wrap="square" tIns="28575">
            <a:noAutofit/>
          </a:bodyPr>
          <a:lstStyle>
            <a:lvl1pPr lvl="0" marR="0" rtl="0" algn="l">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9pPr>
          </a:lstStyle>
          <a:p/>
        </p:txBody>
      </p:sp>
      <p:sp>
        <p:nvSpPr>
          <p:cNvPr id="82" name="Google Shape;82;p18"/>
          <p:cNvSpPr txBox="1"/>
          <p:nvPr>
            <p:ph idx="11" type="ftr"/>
          </p:nvPr>
        </p:nvSpPr>
        <p:spPr>
          <a:xfrm>
            <a:off x="1952550" y="3972825"/>
            <a:ext cx="1809600" cy="228000"/>
          </a:xfrm>
          <a:prstGeom prst="rect">
            <a:avLst/>
          </a:prstGeom>
          <a:noFill/>
          <a:ln>
            <a:noFill/>
          </a:ln>
        </p:spPr>
        <p:txBody>
          <a:bodyPr anchorCtr="0" anchor="ctr" bIns="28575" lIns="57150" spcFirstLastPara="1" rIns="57150" wrap="square" tIns="28575">
            <a:noAutofit/>
          </a:bodyPr>
          <a:lstStyle>
            <a:lvl1pPr lvl="0" marR="0" rtl="0" algn="ctr">
              <a:lnSpc>
                <a:spcPct val="100000"/>
              </a:lnSpc>
              <a:spcBef>
                <a:spcPts val="0"/>
              </a:spcBef>
              <a:spcAft>
                <a:spcPts val="0"/>
              </a:spcAft>
              <a:buClr>
                <a:srgbClr val="000000"/>
              </a:buClr>
              <a:buSzPts val="900"/>
              <a:buFont typeface="Times New Roman"/>
              <a:buNone/>
              <a:defRPr b="0" i="0" sz="9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9pPr>
          </a:lstStyle>
          <a:p/>
        </p:txBody>
      </p:sp>
      <p:sp>
        <p:nvSpPr>
          <p:cNvPr id="83" name="Google Shape;83;p18"/>
          <p:cNvSpPr txBox="1"/>
          <p:nvPr>
            <p:ph idx="12" type="sldNum"/>
          </p:nvPr>
        </p:nvSpPr>
        <p:spPr>
          <a:xfrm>
            <a:off x="4095675" y="3972825"/>
            <a:ext cx="1333500" cy="228000"/>
          </a:xfrm>
          <a:prstGeom prst="rect">
            <a:avLst/>
          </a:prstGeom>
          <a:noFill/>
          <a:ln>
            <a:noFill/>
          </a:ln>
        </p:spPr>
        <p:txBody>
          <a:bodyPr anchorCtr="0" anchor="ctr" bIns="28575" lIns="57150" spcFirstLastPara="1" rIns="57150" wrap="square" tIns="28575">
            <a:noAutofit/>
          </a:bodyPr>
          <a:lstStyle>
            <a:lvl1pPr indent="0" lvl="0"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4">
    <p:spTree>
      <p:nvGrpSpPr>
        <p:cNvPr id="84" name="Shape 84"/>
        <p:cNvGrpSpPr/>
        <p:nvPr/>
      </p:nvGrpSpPr>
      <p:grpSpPr>
        <a:xfrm>
          <a:off x="0" y="0"/>
          <a:ext cx="0" cy="0"/>
          <a:chOff x="0" y="0"/>
          <a:chExt cx="0" cy="0"/>
        </a:xfrm>
      </p:grpSpPr>
      <p:sp>
        <p:nvSpPr>
          <p:cNvPr id="85" name="Google Shape;85;p19"/>
          <p:cNvSpPr txBox="1"/>
          <p:nvPr>
            <p:ph type="title"/>
          </p:nvPr>
        </p:nvSpPr>
        <p:spPr>
          <a:xfrm>
            <a:off x="285750" y="171675"/>
            <a:ext cx="5143200" cy="714300"/>
          </a:xfrm>
          <a:prstGeom prst="rect">
            <a:avLst/>
          </a:prstGeom>
          <a:noFill/>
          <a:ln>
            <a:noFill/>
          </a:ln>
        </p:spPr>
        <p:txBody>
          <a:bodyPr anchorCtr="0" anchor="ctr" bIns="28575" lIns="57150" spcFirstLastPara="1" rIns="57150" wrap="square" tIns="28575">
            <a:noAutofit/>
          </a:bodyPr>
          <a:lstStyle>
            <a:lvl1pPr lvl="0" marR="0" algn="l">
              <a:lnSpc>
                <a:spcPct val="100000"/>
              </a:lnSpc>
              <a:spcBef>
                <a:spcPts val="0"/>
              </a:spcBef>
              <a:spcAft>
                <a:spcPts val="0"/>
              </a:spcAft>
              <a:buSzPts val="900"/>
              <a:buNone/>
              <a:defRPr b="0" i="0" sz="1100" u="none" cap="none" strike="noStrike"/>
            </a:lvl1pPr>
            <a:lvl2pPr lvl="1" marR="0" algn="l">
              <a:lnSpc>
                <a:spcPct val="100000"/>
              </a:lnSpc>
              <a:spcBef>
                <a:spcPts val="0"/>
              </a:spcBef>
              <a:spcAft>
                <a:spcPts val="0"/>
              </a:spcAft>
              <a:buSzPts val="900"/>
              <a:buNone/>
              <a:defRPr b="0" i="0" sz="1100" u="none" cap="none" strike="noStrike"/>
            </a:lvl2pPr>
            <a:lvl3pPr lvl="2" marR="0" algn="l">
              <a:lnSpc>
                <a:spcPct val="100000"/>
              </a:lnSpc>
              <a:spcBef>
                <a:spcPts val="0"/>
              </a:spcBef>
              <a:spcAft>
                <a:spcPts val="0"/>
              </a:spcAft>
              <a:buSzPts val="900"/>
              <a:buNone/>
              <a:defRPr b="0" i="0" sz="1100" u="none" cap="none" strike="noStrike"/>
            </a:lvl3pPr>
            <a:lvl4pPr lvl="3" marR="0" algn="l">
              <a:lnSpc>
                <a:spcPct val="100000"/>
              </a:lnSpc>
              <a:spcBef>
                <a:spcPts val="0"/>
              </a:spcBef>
              <a:spcAft>
                <a:spcPts val="0"/>
              </a:spcAft>
              <a:buSzPts val="900"/>
              <a:buNone/>
              <a:defRPr b="0" i="0" sz="1100" u="none" cap="none" strike="noStrike"/>
            </a:lvl4pPr>
            <a:lvl5pPr lvl="4" marR="0" algn="l">
              <a:lnSpc>
                <a:spcPct val="100000"/>
              </a:lnSpc>
              <a:spcBef>
                <a:spcPts val="0"/>
              </a:spcBef>
              <a:spcAft>
                <a:spcPts val="0"/>
              </a:spcAft>
              <a:buSzPts val="900"/>
              <a:buNone/>
              <a:defRPr b="0" i="0" sz="1100" u="none" cap="none" strike="noStrike"/>
            </a:lvl5pPr>
            <a:lvl6pPr lvl="5" marR="0" algn="l">
              <a:lnSpc>
                <a:spcPct val="100000"/>
              </a:lnSpc>
              <a:spcBef>
                <a:spcPts val="0"/>
              </a:spcBef>
              <a:spcAft>
                <a:spcPts val="0"/>
              </a:spcAft>
              <a:buSzPts val="900"/>
              <a:buNone/>
              <a:defRPr b="0" i="0" sz="1100" u="none" cap="none" strike="noStrike"/>
            </a:lvl6pPr>
            <a:lvl7pPr lvl="6" marR="0" algn="l">
              <a:lnSpc>
                <a:spcPct val="100000"/>
              </a:lnSpc>
              <a:spcBef>
                <a:spcPts val="0"/>
              </a:spcBef>
              <a:spcAft>
                <a:spcPts val="0"/>
              </a:spcAft>
              <a:buSzPts val="900"/>
              <a:buNone/>
              <a:defRPr b="0" i="0" sz="1100" u="none" cap="none" strike="noStrike"/>
            </a:lvl7pPr>
            <a:lvl8pPr lvl="7" marR="0" algn="l">
              <a:lnSpc>
                <a:spcPct val="100000"/>
              </a:lnSpc>
              <a:spcBef>
                <a:spcPts val="0"/>
              </a:spcBef>
              <a:spcAft>
                <a:spcPts val="0"/>
              </a:spcAft>
              <a:buSzPts val="900"/>
              <a:buNone/>
              <a:defRPr b="0" i="0" sz="1100" u="none" cap="none" strike="noStrike"/>
            </a:lvl8pPr>
            <a:lvl9pPr lvl="8" marR="0" algn="l">
              <a:lnSpc>
                <a:spcPct val="100000"/>
              </a:lnSpc>
              <a:spcBef>
                <a:spcPts val="0"/>
              </a:spcBef>
              <a:spcAft>
                <a:spcPts val="0"/>
              </a:spcAft>
              <a:buSzPts val="900"/>
              <a:buNone/>
              <a:defRPr b="0" i="0" sz="1100" u="none" cap="none" strike="noStrike"/>
            </a:lvl9pPr>
          </a:lstStyle>
          <a:p/>
        </p:txBody>
      </p:sp>
      <p:sp>
        <p:nvSpPr>
          <p:cNvPr id="86" name="Google Shape;86;p19"/>
          <p:cNvSpPr txBox="1"/>
          <p:nvPr>
            <p:ph idx="10" type="dt"/>
          </p:nvPr>
        </p:nvSpPr>
        <p:spPr>
          <a:xfrm>
            <a:off x="285750" y="3972825"/>
            <a:ext cx="1333500" cy="228000"/>
          </a:xfrm>
          <a:prstGeom prst="rect">
            <a:avLst/>
          </a:prstGeom>
          <a:noFill/>
          <a:ln>
            <a:noFill/>
          </a:ln>
        </p:spPr>
        <p:txBody>
          <a:bodyPr anchorCtr="0" anchor="ctr" bIns="28575" lIns="57150" spcFirstLastPara="1" rIns="57150" wrap="square" tIns="28575">
            <a:noAutofit/>
          </a:bodyPr>
          <a:lstStyle>
            <a:lvl1pPr lvl="0" marR="0" rtl="0" algn="l">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9pPr>
          </a:lstStyle>
          <a:p/>
        </p:txBody>
      </p:sp>
      <p:sp>
        <p:nvSpPr>
          <p:cNvPr id="87" name="Google Shape;87;p19"/>
          <p:cNvSpPr txBox="1"/>
          <p:nvPr>
            <p:ph idx="11" type="ftr"/>
          </p:nvPr>
        </p:nvSpPr>
        <p:spPr>
          <a:xfrm>
            <a:off x="1952550" y="3972825"/>
            <a:ext cx="1809600" cy="228000"/>
          </a:xfrm>
          <a:prstGeom prst="rect">
            <a:avLst/>
          </a:prstGeom>
          <a:noFill/>
          <a:ln>
            <a:noFill/>
          </a:ln>
        </p:spPr>
        <p:txBody>
          <a:bodyPr anchorCtr="0" anchor="ctr" bIns="28575" lIns="57150" spcFirstLastPara="1" rIns="57150" wrap="square" tIns="28575">
            <a:noAutofit/>
          </a:bodyPr>
          <a:lstStyle>
            <a:lvl1pPr lvl="0" marR="0" rtl="0" algn="ctr">
              <a:lnSpc>
                <a:spcPct val="100000"/>
              </a:lnSpc>
              <a:spcBef>
                <a:spcPts val="0"/>
              </a:spcBef>
              <a:spcAft>
                <a:spcPts val="0"/>
              </a:spcAft>
              <a:buClr>
                <a:srgbClr val="000000"/>
              </a:buClr>
              <a:buSzPts val="900"/>
              <a:buFont typeface="Times New Roman"/>
              <a:buNone/>
              <a:defRPr b="0" i="0" sz="9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900"/>
              <a:buFont typeface="Arial"/>
              <a:buNone/>
              <a:defRPr b="0" i="0" sz="1100" u="none" cap="none" strike="noStrike">
                <a:solidFill>
                  <a:srgbClr val="000000"/>
                </a:solidFill>
                <a:latin typeface="Arial"/>
                <a:ea typeface="Arial"/>
                <a:cs typeface="Arial"/>
                <a:sym typeface="Arial"/>
              </a:defRPr>
            </a:lvl9pPr>
          </a:lstStyle>
          <a:p/>
        </p:txBody>
      </p:sp>
      <p:sp>
        <p:nvSpPr>
          <p:cNvPr id="88" name="Google Shape;88;p19"/>
          <p:cNvSpPr txBox="1"/>
          <p:nvPr>
            <p:ph idx="12" type="sldNum"/>
          </p:nvPr>
        </p:nvSpPr>
        <p:spPr>
          <a:xfrm>
            <a:off x="4095675" y="3972825"/>
            <a:ext cx="1333500" cy="228000"/>
          </a:xfrm>
          <a:prstGeom prst="rect">
            <a:avLst/>
          </a:prstGeom>
          <a:noFill/>
          <a:ln>
            <a:noFill/>
          </a:ln>
        </p:spPr>
        <p:txBody>
          <a:bodyPr anchorCtr="0" anchor="ctr" bIns="28575" lIns="57150" spcFirstLastPara="1" rIns="57150" wrap="square" tIns="28575">
            <a:noAutofit/>
          </a:bodyPr>
          <a:lstStyle>
            <a:lvl1pPr indent="0" lvl="0"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800"/>
              <a:buFont typeface="Calibri"/>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
        <p:nvSpPr>
          <p:cNvPr id="89" name="Google Shape;89;p19"/>
          <p:cNvSpPr txBox="1"/>
          <p:nvPr>
            <p:ph idx="1" type="body"/>
          </p:nvPr>
        </p:nvSpPr>
        <p:spPr>
          <a:xfrm>
            <a:off x="457200" y="1203525"/>
            <a:ext cx="8229300" cy="2982900"/>
          </a:xfrm>
          <a:prstGeom prst="rect">
            <a:avLst/>
          </a:prstGeom>
          <a:noFill/>
          <a:ln>
            <a:noFill/>
          </a:ln>
        </p:spPr>
        <p:txBody>
          <a:bodyPr anchorCtr="0" anchor="t" bIns="0" lIns="0" spcFirstLastPara="1" rIns="0" wrap="square" tIns="0">
            <a:normAutofit/>
          </a:bodyPr>
          <a:lstStyle>
            <a:lvl1pPr indent="-228600" lvl="0" marL="457200" marR="0" algn="l">
              <a:lnSpc>
                <a:spcPct val="115000"/>
              </a:lnSpc>
              <a:spcBef>
                <a:spcPts val="0"/>
              </a:spcBef>
              <a:spcAft>
                <a:spcPts val="0"/>
              </a:spcAft>
              <a:buSzPts val="900"/>
              <a:buNone/>
              <a:defRPr b="0" i="0" sz="1100" u="none" cap="none" strike="noStrike"/>
            </a:lvl1pPr>
            <a:lvl2pPr indent="-228600" lvl="1" marL="914400" marR="0" algn="l">
              <a:lnSpc>
                <a:spcPct val="115000"/>
              </a:lnSpc>
              <a:spcBef>
                <a:spcPts val="1200"/>
              </a:spcBef>
              <a:spcAft>
                <a:spcPts val="0"/>
              </a:spcAft>
              <a:buSzPts val="900"/>
              <a:buNone/>
              <a:defRPr b="0" i="0" sz="1100" u="none" cap="none" strike="noStrike"/>
            </a:lvl2pPr>
            <a:lvl3pPr indent="-228600" lvl="2" marL="1371600" marR="0" algn="l">
              <a:lnSpc>
                <a:spcPct val="115000"/>
              </a:lnSpc>
              <a:spcBef>
                <a:spcPts val="1200"/>
              </a:spcBef>
              <a:spcAft>
                <a:spcPts val="0"/>
              </a:spcAft>
              <a:buSzPts val="900"/>
              <a:buNone/>
              <a:defRPr b="0" i="0" sz="1100" u="none" cap="none" strike="noStrike"/>
            </a:lvl3pPr>
            <a:lvl4pPr indent="-228600" lvl="3" marL="1828800" marR="0" algn="l">
              <a:lnSpc>
                <a:spcPct val="115000"/>
              </a:lnSpc>
              <a:spcBef>
                <a:spcPts val="1200"/>
              </a:spcBef>
              <a:spcAft>
                <a:spcPts val="0"/>
              </a:spcAft>
              <a:buSzPts val="900"/>
              <a:buNone/>
              <a:defRPr b="0" i="0" sz="1100" u="none" cap="none" strike="noStrike"/>
            </a:lvl4pPr>
            <a:lvl5pPr indent="-228600" lvl="4" marL="2286000" marR="0" algn="l">
              <a:lnSpc>
                <a:spcPct val="115000"/>
              </a:lnSpc>
              <a:spcBef>
                <a:spcPts val="1200"/>
              </a:spcBef>
              <a:spcAft>
                <a:spcPts val="0"/>
              </a:spcAft>
              <a:buSzPts val="900"/>
              <a:buNone/>
              <a:defRPr b="0" i="0" sz="1100" u="none" cap="none" strike="noStrike"/>
            </a:lvl5pPr>
            <a:lvl6pPr indent="-228600" lvl="5" marL="2743200" marR="0" algn="l">
              <a:lnSpc>
                <a:spcPct val="115000"/>
              </a:lnSpc>
              <a:spcBef>
                <a:spcPts val="1200"/>
              </a:spcBef>
              <a:spcAft>
                <a:spcPts val="0"/>
              </a:spcAft>
              <a:buSzPts val="900"/>
              <a:buNone/>
              <a:defRPr b="0" i="0" sz="1100" u="none" cap="none" strike="noStrike"/>
            </a:lvl6pPr>
            <a:lvl7pPr indent="-228600" lvl="6" marL="3200400" marR="0" algn="l">
              <a:lnSpc>
                <a:spcPct val="115000"/>
              </a:lnSpc>
              <a:spcBef>
                <a:spcPts val="1200"/>
              </a:spcBef>
              <a:spcAft>
                <a:spcPts val="0"/>
              </a:spcAft>
              <a:buSzPts val="900"/>
              <a:buNone/>
              <a:defRPr b="0" i="0" sz="1100" u="none" cap="none" strike="noStrike"/>
            </a:lvl7pPr>
            <a:lvl8pPr indent="-228600" lvl="7" marL="3657600" marR="0" algn="l">
              <a:lnSpc>
                <a:spcPct val="115000"/>
              </a:lnSpc>
              <a:spcBef>
                <a:spcPts val="1200"/>
              </a:spcBef>
              <a:spcAft>
                <a:spcPts val="0"/>
              </a:spcAft>
              <a:buSzPts val="900"/>
              <a:buNone/>
              <a:defRPr b="0" i="0" sz="1100" u="none" cap="none" strike="noStrike"/>
            </a:lvl8pPr>
            <a:lvl9pPr indent="-228600" lvl="8" marL="4114800" marR="0" algn="l">
              <a:lnSpc>
                <a:spcPct val="115000"/>
              </a:lnSpc>
              <a:spcBef>
                <a:spcPts val="1200"/>
              </a:spcBef>
              <a:spcAft>
                <a:spcPts val="1200"/>
              </a:spcAft>
              <a:buSzPts val="900"/>
              <a:buNone/>
              <a:defRPr b="0" i="0" sz="1100" u="none" cap="none" strike="noStrike"/>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2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92" name="Google Shape;92;p2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93" name="Google Shape;93;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4" name="Shape 94"/>
        <p:cNvGrpSpPr/>
        <p:nvPr/>
      </p:nvGrpSpPr>
      <p:grpSpPr>
        <a:xfrm>
          <a:off x="0" y="0"/>
          <a:ext cx="0" cy="0"/>
          <a:chOff x="0" y="0"/>
          <a:chExt cx="0" cy="0"/>
        </a:xfrm>
      </p:grpSpPr>
      <p:sp>
        <p:nvSpPr>
          <p:cNvPr id="95" name="Google Shape;95;p2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96" name="Google Shape;96;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7" name="Shape 97"/>
        <p:cNvGrpSpPr/>
        <p:nvPr/>
      </p:nvGrpSpPr>
      <p:grpSpPr>
        <a:xfrm>
          <a:off x="0" y="0"/>
          <a:ext cx="0" cy="0"/>
          <a:chOff x="0" y="0"/>
          <a:chExt cx="0" cy="0"/>
        </a:xfrm>
      </p:grpSpPr>
      <p:sp>
        <p:nvSpPr>
          <p:cNvPr id="98" name="Google Shape;98;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 name="Google Shape;99;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0" name="Google Shape;100;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1" name="Shape 101"/>
        <p:cNvGrpSpPr/>
        <p:nvPr/>
      </p:nvGrpSpPr>
      <p:grpSpPr>
        <a:xfrm>
          <a:off x="0" y="0"/>
          <a:ext cx="0" cy="0"/>
          <a:chOff x="0" y="0"/>
          <a:chExt cx="0" cy="0"/>
        </a:xfrm>
      </p:grpSpPr>
      <p:sp>
        <p:nvSpPr>
          <p:cNvPr id="102" name="Google Shape;102;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3" name="Google Shape;103;p2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4" name="Google Shape;104;p2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05" name="Google Shape;105;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8" name="Google Shape;108;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9" name="Shape 109"/>
        <p:cNvGrpSpPr/>
        <p:nvPr/>
      </p:nvGrpSpPr>
      <p:grpSpPr>
        <a:xfrm>
          <a:off x="0" y="0"/>
          <a:ext cx="0" cy="0"/>
          <a:chOff x="0" y="0"/>
          <a:chExt cx="0" cy="0"/>
        </a:xfrm>
      </p:grpSpPr>
      <p:sp>
        <p:nvSpPr>
          <p:cNvPr id="110" name="Google Shape;110;p2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1" name="Google Shape;111;p2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12" name="Google Shape;112;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3" name="Shape 113"/>
        <p:cNvGrpSpPr/>
        <p:nvPr/>
      </p:nvGrpSpPr>
      <p:grpSpPr>
        <a:xfrm>
          <a:off x="0" y="0"/>
          <a:ext cx="0" cy="0"/>
          <a:chOff x="0" y="0"/>
          <a:chExt cx="0" cy="0"/>
        </a:xfrm>
      </p:grpSpPr>
      <p:sp>
        <p:nvSpPr>
          <p:cNvPr id="114" name="Google Shape;114;p26"/>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15" name="Google Shape;115;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6" name="Shape 116"/>
        <p:cNvGrpSpPr/>
        <p:nvPr/>
      </p:nvGrpSpPr>
      <p:grpSpPr>
        <a:xfrm>
          <a:off x="0" y="0"/>
          <a:ext cx="0" cy="0"/>
          <a:chOff x="0" y="0"/>
          <a:chExt cx="0" cy="0"/>
        </a:xfrm>
      </p:grpSpPr>
      <p:sp>
        <p:nvSpPr>
          <p:cNvPr id="117" name="Google Shape;117;p27"/>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19" name="Google Shape;119;p2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20" name="Google Shape;120;p27"/>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dk1"/>
              </a:buClr>
              <a:buSzPts val="1800"/>
              <a:buChar char="●"/>
              <a:defRPr>
                <a:solidFill>
                  <a:schemeClr val="dk1"/>
                </a:solidFill>
              </a:defRPr>
            </a:lvl1pPr>
            <a:lvl2pPr indent="-317500" lvl="1" marL="914400" algn="l">
              <a:lnSpc>
                <a:spcPct val="115000"/>
              </a:lnSpc>
              <a:spcBef>
                <a:spcPts val="0"/>
              </a:spcBef>
              <a:spcAft>
                <a:spcPts val="0"/>
              </a:spcAft>
              <a:buClr>
                <a:schemeClr val="dk1"/>
              </a:buClr>
              <a:buSzPts val="1400"/>
              <a:buChar char="○"/>
              <a:defRPr>
                <a:solidFill>
                  <a:schemeClr val="dk1"/>
                </a:solidFill>
              </a:defRPr>
            </a:lvl2pPr>
            <a:lvl3pPr indent="-317500" lvl="2" marL="1371600" algn="l">
              <a:lnSpc>
                <a:spcPct val="115000"/>
              </a:lnSpc>
              <a:spcBef>
                <a:spcPts val="0"/>
              </a:spcBef>
              <a:spcAft>
                <a:spcPts val="0"/>
              </a:spcAft>
              <a:buClr>
                <a:schemeClr val="dk1"/>
              </a:buClr>
              <a:buSzPts val="1400"/>
              <a:buChar char="■"/>
              <a:defRPr>
                <a:solidFill>
                  <a:schemeClr val="dk1"/>
                </a:solidFill>
              </a:defRPr>
            </a:lvl3pPr>
            <a:lvl4pPr indent="-317500" lvl="3" marL="1828800" algn="l">
              <a:lnSpc>
                <a:spcPct val="115000"/>
              </a:lnSpc>
              <a:spcBef>
                <a:spcPts val="0"/>
              </a:spcBef>
              <a:spcAft>
                <a:spcPts val="0"/>
              </a:spcAft>
              <a:buClr>
                <a:schemeClr val="dk1"/>
              </a:buClr>
              <a:buSzPts val="1400"/>
              <a:buChar char="●"/>
              <a:defRPr>
                <a:solidFill>
                  <a:schemeClr val="dk1"/>
                </a:solidFill>
              </a:defRPr>
            </a:lvl4pPr>
            <a:lvl5pPr indent="-317500" lvl="4" marL="2286000" algn="l">
              <a:lnSpc>
                <a:spcPct val="115000"/>
              </a:lnSpc>
              <a:spcBef>
                <a:spcPts val="0"/>
              </a:spcBef>
              <a:spcAft>
                <a:spcPts val="0"/>
              </a:spcAft>
              <a:buClr>
                <a:schemeClr val="dk1"/>
              </a:buClr>
              <a:buSzPts val="1400"/>
              <a:buChar char="○"/>
              <a:defRPr>
                <a:solidFill>
                  <a:schemeClr val="dk1"/>
                </a:solidFill>
              </a:defRPr>
            </a:lvl5pPr>
            <a:lvl6pPr indent="-317500" lvl="5" marL="2743200" algn="l">
              <a:lnSpc>
                <a:spcPct val="115000"/>
              </a:lnSpc>
              <a:spcBef>
                <a:spcPts val="0"/>
              </a:spcBef>
              <a:spcAft>
                <a:spcPts val="0"/>
              </a:spcAft>
              <a:buClr>
                <a:schemeClr val="dk1"/>
              </a:buClr>
              <a:buSzPts val="1400"/>
              <a:buChar char="■"/>
              <a:defRPr>
                <a:solidFill>
                  <a:schemeClr val="dk1"/>
                </a:solidFill>
              </a:defRPr>
            </a:lvl6pPr>
            <a:lvl7pPr indent="-317500" lvl="6" marL="3200400" algn="l">
              <a:lnSpc>
                <a:spcPct val="115000"/>
              </a:lnSpc>
              <a:spcBef>
                <a:spcPts val="0"/>
              </a:spcBef>
              <a:spcAft>
                <a:spcPts val="0"/>
              </a:spcAft>
              <a:buClr>
                <a:schemeClr val="dk1"/>
              </a:buClr>
              <a:buSzPts val="1400"/>
              <a:buChar char="●"/>
              <a:defRPr>
                <a:solidFill>
                  <a:schemeClr val="dk1"/>
                </a:solidFill>
              </a:defRPr>
            </a:lvl7pPr>
            <a:lvl8pPr indent="-317500" lvl="7" marL="3657600" algn="l">
              <a:lnSpc>
                <a:spcPct val="115000"/>
              </a:lnSpc>
              <a:spcBef>
                <a:spcPts val="0"/>
              </a:spcBef>
              <a:spcAft>
                <a:spcPts val="0"/>
              </a:spcAft>
              <a:buClr>
                <a:schemeClr val="dk1"/>
              </a:buClr>
              <a:buSzPts val="1400"/>
              <a:buChar char="○"/>
              <a:defRPr>
                <a:solidFill>
                  <a:schemeClr val="dk1"/>
                </a:solidFill>
              </a:defRPr>
            </a:lvl8pPr>
            <a:lvl9pPr indent="-317500" lvl="8" marL="4114800" algn="l">
              <a:lnSpc>
                <a:spcPct val="115000"/>
              </a:lnSpc>
              <a:spcBef>
                <a:spcPts val="0"/>
              </a:spcBef>
              <a:spcAft>
                <a:spcPts val="0"/>
              </a:spcAft>
              <a:buClr>
                <a:schemeClr val="dk1"/>
              </a:buClr>
              <a:buSzPts val="1400"/>
              <a:buChar char="■"/>
              <a:defRPr>
                <a:solidFill>
                  <a:schemeClr val="dk1"/>
                </a:solidFill>
              </a:defRPr>
            </a:lvl9pPr>
          </a:lstStyle>
          <a:p/>
        </p:txBody>
      </p:sp>
      <p:sp>
        <p:nvSpPr>
          <p:cNvPr id="121" name="Google Shape;121;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2" name="Shape 122"/>
        <p:cNvGrpSpPr/>
        <p:nvPr/>
      </p:nvGrpSpPr>
      <p:grpSpPr>
        <a:xfrm>
          <a:off x="0" y="0"/>
          <a:ext cx="0" cy="0"/>
          <a:chOff x="0" y="0"/>
          <a:chExt cx="0" cy="0"/>
        </a:xfrm>
      </p:grpSpPr>
      <p:sp>
        <p:nvSpPr>
          <p:cNvPr id="123" name="Google Shape;123;p28"/>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24" name="Google Shape;124;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5" name="Shape 125"/>
        <p:cNvGrpSpPr/>
        <p:nvPr/>
      </p:nvGrpSpPr>
      <p:grpSpPr>
        <a:xfrm>
          <a:off x="0" y="0"/>
          <a:ext cx="0" cy="0"/>
          <a:chOff x="0" y="0"/>
          <a:chExt cx="0" cy="0"/>
        </a:xfrm>
      </p:grpSpPr>
      <p:sp>
        <p:nvSpPr>
          <p:cNvPr id="126" name="Google Shape;126;p29"/>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7" name="Google Shape;127;p29"/>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28" name="Google Shape;128;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image" Target="../media/image6.jp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6" Type="http://schemas.openxmlformats.org/officeDocument/2006/relationships/theme" Target="../theme/theme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blipFill>
          <a:blip r:embed="rId1">
            <a:alphaModFix/>
          </a:blip>
          <a:stretch>
            <a:fillRect/>
          </a:stretch>
        </a:blipFill>
      </p:bgPr>
    </p:bg>
    <p:spTree>
      <p:nvGrpSpPr>
        <p:cNvPr id="68" name="Shape 68"/>
        <p:cNvGrpSpPr/>
        <p:nvPr/>
      </p:nvGrpSpPr>
      <p:grpSpPr>
        <a:xfrm>
          <a:off x="0" y="0"/>
          <a:ext cx="0" cy="0"/>
          <a:chOff x="0" y="0"/>
          <a:chExt cx="0" cy="0"/>
        </a:xfrm>
      </p:grpSpPr>
      <p:sp>
        <p:nvSpPr>
          <p:cNvPr id="69" name="Google Shape;69;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0" name="Google Shape;70;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lt2"/>
              </a:buClr>
              <a:buSzPts val="1800"/>
              <a:buFont typeface="Arial"/>
              <a:buChar char="●"/>
              <a:defRPr b="0" i="0" sz="1800" u="none" cap="none" strike="noStrike">
                <a:solidFill>
                  <a:schemeClr val="lt2"/>
                </a:solidFill>
                <a:latin typeface="Arial"/>
                <a:ea typeface="Arial"/>
                <a:cs typeface="Arial"/>
                <a:sym typeface="Arial"/>
              </a:defRPr>
            </a:lvl1pPr>
            <a:lvl2pPr indent="-317500" lvl="1" marL="9144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2pPr>
            <a:lvl3pPr indent="-317500" lvl="2" marL="13716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3pPr>
            <a:lvl4pPr indent="-317500" lvl="3" marL="18288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4pPr>
            <a:lvl5pPr indent="-317500" lvl="4" marL="22860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5pPr>
            <a:lvl6pPr indent="-317500" lvl="5" marL="27432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6pPr>
            <a:lvl7pPr indent="-317500" lvl="6" marL="32004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7pPr>
            <a:lvl8pPr indent="-317500" lvl="7" marL="36576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8pPr>
            <a:lvl9pPr indent="-317500" lvl="8" marL="4114800" marR="0" rtl="0" algn="l">
              <a:lnSpc>
                <a:spcPct val="115000"/>
              </a:lnSpc>
              <a:spcBef>
                <a:spcPts val="0"/>
              </a:spcBef>
              <a:spcAft>
                <a:spcPts val="0"/>
              </a:spcAft>
              <a:buClr>
                <a:schemeClr val="lt2"/>
              </a:buClr>
              <a:buSzPts val="1400"/>
              <a:buFont typeface="Arial"/>
              <a:buChar char="■"/>
              <a:defRPr b="0" i="0" sz="1400" u="none" cap="none" strike="noStrike">
                <a:solidFill>
                  <a:schemeClr val="lt2"/>
                </a:solidFill>
                <a:latin typeface="Arial"/>
                <a:ea typeface="Arial"/>
                <a:cs typeface="Arial"/>
                <a:sym typeface="Arial"/>
              </a:defRPr>
            </a:lvl9pPr>
          </a:lstStyle>
          <a:p/>
        </p:txBody>
      </p:sp>
      <p:sp>
        <p:nvSpPr>
          <p:cNvPr id="71" name="Google Shape;71;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hyperlink" Target="http://ion606.com/chinese-room/"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3.png"/><Relationship Id="rId12"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2.png"/><Relationship Id="rId4" Type="http://schemas.openxmlformats.org/officeDocument/2006/relationships/image" Target="../media/image31.png"/><Relationship Id="rId9" Type="http://schemas.openxmlformats.org/officeDocument/2006/relationships/image" Target="../media/image23.png"/><Relationship Id="rId5" Type="http://schemas.openxmlformats.org/officeDocument/2006/relationships/image" Target="../media/image5.png"/><Relationship Id="rId6" Type="http://schemas.openxmlformats.org/officeDocument/2006/relationships/image" Target="../media/image24.png"/><Relationship Id="rId7" Type="http://schemas.openxmlformats.org/officeDocument/2006/relationships/image" Target="../media/image8.png"/><Relationship Id="rId8"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s://github.com/LDNOOBW/List-of-Dirty-Naughty-Obscene-and-Otherwise-Bad-Words/blob/master/en"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1"/>
          <p:cNvSpPr txBox="1"/>
          <p:nvPr>
            <p:ph type="title"/>
          </p:nvPr>
        </p:nvSpPr>
        <p:spPr>
          <a:xfrm>
            <a:off x="1436104" y="411625"/>
            <a:ext cx="6271800" cy="1476300"/>
          </a:xfrm>
          <a:prstGeom prst="rect">
            <a:avLst/>
          </a:prstGeom>
          <a:noFill/>
          <a:ln>
            <a:noFill/>
          </a:ln>
        </p:spPr>
        <p:txBody>
          <a:bodyPr anchorCtr="0" anchor="ctr" bIns="28575" lIns="57150" spcFirstLastPara="1" rIns="57150" wrap="square" tIns="28575">
            <a:noAutofit/>
          </a:bodyPr>
          <a:lstStyle/>
          <a:p>
            <a:pPr indent="0" lvl="0" marL="0" rtl="0" algn="ctr">
              <a:lnSpc>
                <a:spcPct val="100000"/>
              </a:lnSpc>
              <a:spcBef>
                <a:spcPts val="0"/>
              </a:spcBef>
              <a:spcAft>
                <a:spcPts val="0"/>
              </a:spcAft>
              <a:buClr>
                <a:srgbClr val="0C2E66"/>
              </a:buClr>
              <a:buSzPts val="2300"/>
              <a:buFont typeface="Calibri"/>
              <a:buNone/>
            </a:pPr>
            <a:r>
              <a:rPr b="1" lang="en" sz="3200" u="none" strike="noStrike">
                <a:latin typeface="Calibri"/>
                <a:ea typeface="Calibri"/>
                <a:cs typeface="Calibri"/>
                <a:sym typeface="Calibri"/>
              </a:rPr>
              <a:t>On the Dangers of Stochastic Parrots</a:t>
            </a:r>
            <a:endParaRPr b="0" sz="3200" u="none" strike="noStrike">
              <a:latin typeface="Calibri"/>
              <a:ea typeface="Calibri"/>
              <a:cs typeface="Calibri"/>
              <a:sym typeface="Calibri"/>
            </a:endParaRPr>
          </a:p>
        </p:txBody>
      </p:sp>
      <p:sp>
        <p:nvSpPr>
          <p:cNvPr id="137" name="Google Shape;137;p31"/>
          <p:cNvSpPr txBox="1"/>
          <p:nvPr>
            <p:ph idx="1" type="body"/>
          </p:nvPr>
        </p:nvSpPr>
        <p:spPr>
          <a:xfrm>
            <a:off x="2126400" y="2234925"/>
            <a:ext cx="4891200" cy="2606100"/>
          </a:xfrm>
          <a:prstGeom prst="rect">
            <a:avLst/>
          </a:prstGeom>
          <a:noFill/>
          <a:ln>
            <a:noFill/>
          </a:ln>
        </p:spPr>
        <p:txBody>
          <a:bodyPr anchorCtr="0" anchor="t" bIns="28575" lIns="57150" spcFirstLastPara="1" rIns="57150" wrap="square" tIns="28575">
            <a:noAutofit/>
          </a:bodyPr>
          <a:lstStyle/>
          <a:p>
            <a:pPr indent="0" lvl="0" marL="0" marR="0" rtl="0" algn="ctr">
              <a:lnSpc>
                <a:spcPct val="100000"/>
              </a:lnSpc>
              <a:spcBef>
                <a:spcPts val="0"/>
              </a:spcBef>
              <a:spcAft>
                <a:spcPts val="0"/>
              </a:spcAft>
              <a:buClr>
                <a:srgbClr val="404040"/>
              </a:buClr>
              <a:buSzPts val="2000"/>
              <a:buFont typeface="Calibri"/>
              <a:buNone/>
            </a:pPr>
            <a:r>
              <a:rPr b="0" i="0" lang="en" sz="2400" u="none" cap="none" strike="noStrike">
                <a:solidFill>
                  <a:schemeClr val="dk1"/>
                </a:solidFill>
                <a:latin typeface="Calibri"/>
                <a:ea typeface="Calibri"/>
                <a:cs typeface="Calibri"/>
                <a:sym typeface="Calibri"/>
              </a:rPr>
              <a:t>Can Language Models Be Too Big?</a:t>
            </a:r>
            <a:endParaRPr b="0" i="0" sz="2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404040"/>
              </a:buClr>
              <a:buSzPts val="2000"/>
              <a:buFont typeface="Calibri"/>
              <a:buNone/>
            </a:pPr>
            <a:r>
              <a:t/>
            </a:r>
            <a:endParaRPr sz="2000">
              <a:solidFill>
                <a:schemeClr val="dk1"/>
              </a:solidFill>
              <a:latin typeface="Calibri"/>
              <a:ea typeface="Calibri"/>
              <a:cs typeface="Calibri"/>
              <a:sym typeface="Calibri"/>
            </a:endParaRPr>
          </a:p>
          <a:p>
            <a:pPr indent="0" lvl="0" marL="0" marR="0" rtl="0" algn="ctr">
              <a:lnSpc>
                <a:spcPct val="100000"/>
              </a:lnSpc>
              <a:spcBef>
                <a:spcPts val="400"/>
              </a:spcBef>
              <a:spcAft>
                <a:spcPts val="0"/>
              </a:spcAft>
              <a:buClr>
                <a:srgbClr val="888888"/>
              </a:buClr>
              <a:buSzPts val="2000"/>
              <a:buFont typeface="Calibri"/>
              <a:buNone/>
            </a:pPr>
            <a:r>
              <a:rPr lang="en" sz="2000">
                <a:solidFill>
                  <a:schemeClr val="dk1"/>
                </a:solidFill>
                <a:latin typeface="Calibri"/>
                <a:ea typeface="Calibri"/>
                <a:cs typeface="Calibri"/>
                <a:sym typeface="Calibri"/>
              </a:rPr>
              <a:t>Itamar Oren-Naftalovich</a:t>
            </a:r>
            <a:endParaRPr sz="2000">
              <a:solidFill>
                <a:schemeClr val="dk1"/>
              </a:solidFill>
              <a:latin typeface="Calibri"/>
              <a:ea typeface="Calibri"/>
              <a:cs typeface="Calibri"/>
              <a:sym typeface="Calibri"/>
            </a:endParaRPr>
          </a:p>
          <a:p>
            <a:pPr indent="0" lvl="0" marL="0" rtl="0" algn="ctr">
              <a:lnSpc>
                <a:spcPct val="100000"/>
              </a:lnSpc>
              <a:spcBef>
                <a:spcPts val="1200"/>
              </a:spcBef>
              <a:spcAft>
                <a:spcPts val="0"/>
              </a:spcAft>
              <a:buNone/>
            </a:pPr>
            <a:r>
              <a:t/>
            </a:r>
            <a:endParaRPr sz="2000">
              <a:solidFill>
                <a:schemeClr val="dk1"/>
              </a:solidFill>
              <a:latin typeface="Calibri"/>
              <a:ea typeface="Calibri"/>
              <a:cs typeface="Calibri"/>
              <a:sym typeface="Calibri"/>
            </a:endParaRPr>
          </a:p>
          <a:p>
            <a:pPr indent="0" lvl="0" marL="0" rtl="0" algn="ctr">
              <a:lnSpc>
                <a:spcPct val="100000"/>
              </a:lnSpc>
              <a:spcBef>
                <a:spcPts val="1200"/>
              </a:spcBef>
              <a:spcAft>
                <a:spcPts val="0"/>
              </a:spcAft>
              <a:buNone/>
            </a:pPr>
            <a:r>
              <a:rPr lang="en" sz="2000">
                <a:solidFill>
                  <a:schemeClr val="dk1"/>
                </a:solidFill>
                <a:latin typeface="Calibri"/>
                <a:ea typeface="Calibri"/>
                <a:cs typeface="Calibri"/>
                <a:sym typeface="Calibri"/>
              </a:rPr>
              <a:t>COGNITIVE MODELING I</a:t>
            </a:r>
            <a:endParaRPr sz="2000">
              <a:solidFill>
                <a:schemeClr val="dk1"/>
              </a:solidFill>
              <a:latin typeface="Calibri"/>
              <a:ea typeface="Calibri"/>
              <a:cs typeface="Calibri"/>
              <a:sym typeface="Calibri"/>
            </a:endParaRPr>
          </a:p>
          <a:p>
            <a:pPr indent="0" lvl="0" marL="0" rtl="0" algn="ctr">
              <a:lnSpc>
                <a:spcPct val="100000"/>
              </a:lnSpc>
              <a:spcBef>
                <a:spcPts val="1200"/>
              </a:spcBef>
              <a:spcAft>
                <a:spcPts val="1200"/>
              </a:spcAft>
              <a:buNone/>
            </a:pPr>
            <a:r>
              <a:rPr lang="en" sz="2000">
                <a:solidFill>
                  <a:schemeClr val="dk1"/>
                </a:solidFill>
                <a:latin typeface="Calibri"/>
                <a:ea typeface="Calibri"/>
                <a:cs typeface="Calibri"/>
                <a:sym typeface="Calibri"/>
              </a:rPr>
              <a:t>Rensselaer Polytechnic Institute</a:t>
            </a:r>
            <a:endParaRPr sz="2000">
              <a:solidFill>
                <a:schemeClr val="dk1"/>
              </a:solidFill>
              <a:latin typeface="Calibri"/>
              <a:ea typeface="Calibri"/>
              <a:cs typeface="Calibri"/>
              <a:sym typeface="Calibri"/>
            </a:endParaRPr>
          </a:p>
        </p:txBody>
      </p:sp>
      <p:pic>
        <p:nvPicPr>
          <p:cNvPr id="138" name="Google Shape;138;p31" title="png-transparent-minecraft-story-mode-parrot-minecraft-pocket-edition-video-game-others-fictional-character-bird-vehicle-thumbnail.png"/>
          <p:cNvPicPr preferRelativeResize="0"/>
          <p:nvPr/>
        </p:nvPicPr>
        <p:blipFill>
          <a:blip r:embed="rId3">
            <a:alphaModFix/>
          </a:blip>
          <a:stretch>
            <a:fillRect/>
          </a:stretch>
        </p:blipFill>
        <p:spPr>
          <a:xfrm>
            <a:off x="7792300" y="3017225"/>
            <a:ext cx="1236125" cy="2060224"/>
          </a:xfrm>
          <a:prstGeom prst="rect">
            <a:avLst/>
          </a:prstGeom>
          <a:noFill/>
          <a:ln>
            <a:noFill/>
          </a:ln>
        </p:spPr>
      </p:pic>
      <p:pic>
        <p:nvPicPr>
          <p:cNvPr id="139" name="Google Shape;139;p31" title="png-transparent-minecraft-story-mode-parrot-minecraft-pocket-edition-video-game-others-fictional-character-bird-vehicle-thumbnail.png"/>
          <p:cNvPicPr preferRelativeResize="0"/>
          <p:nvPr/>
        </p:nvPicPr>
        <p:blipFill>
          <a:blip r:embed="rId3">
            <a:alphaModFix/>
          </a:blip>
          <a:stretch>
            <a:fillRect/>
          </a:stretch>
        </p:blipFill>
        <p:spPr>
          <a:xfrm flipH="1">
            <a:off x="115575" y="3017225"/>
            <a:ext cx="1236125" cy="2060224"/>
          </a:xfrm>
          <a:prstGeom prst="rect">
            <a:avLst/>
          </a:prstGeom>
          <a:noFill/>
          <a:ln>
            <a:noFill/>
          </a:ln>
        </p:spPr>
      </p:pic>
      <p:sp>
        <p:nvSpPr>
          <p:cNvPr id="140" name="Google Shape;140;p31"/>
          <p:cNvSpPr txBox="1"/>
          <p:nvPr>
            <p:ph idx="12" type="sldNum"/>
          </p:nvPr>
        </p:nvSpPr>
        <p:spPr>
          <a:xfrm>
            <a:off x="7743613" y="77200"/>
            <a:ext cx="1333500" cy="228000"/>
          </a:xfrm>
          <a:prstGeom prst="rect">
            <a:avLst/>
          </a:prstGeom>
        </p:spPr>
        <p:txBody>
          <a:bodyPr anchorCtr="0" anchor="ctr" bIns="28575" lIns="57150" spcFirstLastPara="1" rIns="57150" wrap="square" tIns="28575">
            <a:noAutofit/>
          </a:bodyPr>
          <a:lstStyle/>
          <a:p>
            <a:pPr indent="0" lvl="0" marL="0" rtl="0" algn="r">
              <a:spcBef>
                <a:spcPts val="0"/>
              </a:spcBef>
              <a:spcAft>
                <a:spcPts val="0"/>
              </a:spcAft>
              <a:buClr>
                <a:srgbClr val="888888"/>
              </a:buClr>
              <a:buSzPts val="800"/>
              <a:buFont typeface="Calibri"/>
              <a:buNone/>
            </a:pPr>
            <a:fld id="{00000000-1234-1234-1234-123412341234}" type="slidenum">
              <a:rPr lang="en" sz="1500">
                <a:solidFill>
                  <a:schemeClr val="dk1"/>
                </a:solidFill>
              </a:rPr>
              <a:t>‹#›</a:t>
            </a:fld>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40"/>
          <p:cNvSpPr txBox="1"/>
          <p:nvPr>
            <p:ph type="title"/>
          </p:nvPr>
        </p:nvSpPr>
        <p:spPr>
          <a:xfrm>
            <a:off x="2000363" y="187675"/>
            <a:ext cx="5143200" cy="714300"/>
          </a:xfrm>
          <a:prstGeom prst="rect">
            <a:avLst/>
          </a:prstGeom>
          <a:noFill/>
          <a:ln>
            <a:noFill/>
          </a:ln>
        </p:spPr>
        <p:txBody>
          <a:bodyPr anchorCtr="0" anchor="ctr" bIns="28575" lIns="57150" spcFirstLastPara="1" rIns="57150" wrap="square" tIns="28575">
            <a:noAutofit/>
          </a:bodyPr>
          <a:lstStyle/>
          <a:p>
            <a:pPr indent="0" lvl="0" marL="0" rtl="0" algn="ctr">
              <a:lnSpc>
                <a:spcPct val="100000"/>
              </a:lnSpc>
              <a:spcBef>
                <a:spcPts val="0"/>
              </a:spcBef>
              <a:spcAft>
                <a:spcPts val="0"/>
              </a:spcAft>
              <a:buClr>
                <a:srgbClr val="0C2E66"/>
              </a:buClr>
              <a:buSzPts val="2300"/>
              <a:buFont typeface="Calibri"/>
              <a:buNone/>
            </a:pPr>
            <a:r>
              <a:rPr b="1" lang="en" sz="2300" u="none" strike="noStrike">
                <a:latin typeface="Calibri"/>
                <a:ea typeface="Calibri"/>
                <a:cs typeface="Calibri"/>
                <a:sym typeface="Calibri"/>
              </a:rPr>
              <a:t>The Understanding Illusion</a:t>
            </a:r>
            <a:endParaRPr b="0" sz="2300" u="none" strike="noStrike">
              <a:latin typeface="Calibri"/>
              <a:ea typeface="Calibri"/>
              <a:cs typeface="Calibri"/>
              <a:sym typeface="Calibri"/>
            </a:endParaRPr>
          </a:p>
        </p:txBody>
      </p:sp>
      <p:sp>
        <p:nvSpPr>
          <p:cNvPr id="219" name="Google Shape;219;p40"/>
          <p:cNvSpPr txBox="1"/>
          <p:nvPr>
            <p:ph idx="1" type="body"/>
          </p:nvPr>
        </p:nvSpPr>
        <p:spPr>
          <a:xfrm>
            <a:off x="517750" y="1016125"/>
            <a:ext cx="5143200" cy="3513300"/>
          </a:xfrm>
          <a:prstGeom prst="rect">
            <a:avLst/>
          </a:prstGeom>
          <a:noFill/>
          <a:ln>
            <a:noFill/>
          </a:ln>
        </p:spPr>
        <p:txBody>
          <a:bodyPr anchorCtr="0" anchor="t" bIns="28575" lIns="57150" spcFirstLastPara="1" rIns="57150" wrap="square" tIns="28575">
            <a:spAutoFit/>
          </a:bodyPr>
          <a:lstStyle/>
          <a:p>
            <a:pPr indent="-254000" lvl="0" marL="215900" marR="0" rtl="0" algn="l">
              <a:lnSpc>
                <a:spcPct val="150000"/>
              </a:lnSpc>
              <a:spcBef>
                <a:spcPts val="300"/>
              </a:spcBef>
              <a:spcAft>
                <a:spcPts val="0"/>
              </a:spcAft>
              <a:buClr>
                <a:schemeClr val="dk1"/>
              </a:buClr>
              <a:buSzPts val="1800"/>
              <a:buChar char="•"/>
            </a:pPr>
            <a:r>
              <a:rPr b="1" i="0" lang="en" sz="1800" u="none" cap="none" strike="noStrike">
                <a:solidFill>
                  <a:schemeClr val="dk1"/>
                </a:solidFill>
                <a:latin typeface="Calibri"/>
                <a:ea typeface="Calibri"/>
                <a:cs typeface="Calibri"/>
                <a:sym typeface="Calibri"/>
              </a:rPr>
              <a:t>Key Limitations:</a:t>
            </a:r>
            <a:endParaRPr b="1"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No grounding in real-world meaning</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Spurious pattern matching</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Leaderboard gaming vs true NLU</a:t>
            </a:r>
            <a:endParaRPr b="0" i="0" sz="1800" u="none" cap="none" strike="noStrike">
              <a:solidFill>
                <a:schemeClr val="dk1"/>
              </a:solidFill>
              <a:latin typeface="Calibri"/>
              <a:ea typeface="Calibri"/>
              <a:cs typeface="Calibri"/>
              <a:sym typeface="Calibri"/>
            </a:endParaRPr>
          </a:p>
          <a:p>
            <a:pPr indent="-254000" lvl="0" marL="215900" marR="0" rtl="0" algn="l">
              <a:lnSpc>
                <a:spcPct val="150000"/>
              </a:lnSpc>
              <a:spcBef>
                <a:spcPts val="300"/>
              </a:spcBef>
              <a:spcAft>
                <a:spcPts val="0"/>
              </a:spcAft>
              <a:buClr>
                <a:schemeClr val="dk1"/>
              </a:buClr>
              <a:buSzPts val="1800"/>
              <a:buChar char="•"/>
            </a:pPr>
            <a:r>
              <a:rPr b="1" i="0" lang="en" sz="1800" u="none" cap="none" strike="noStrike">
                <a:solidFill>
                  <a:schemeClr val="dk1"/>
                </a:solidFill>
                <a:latin typeface="Calibri"/>
                <a:ea typeface="Calibri"/>
                <a:cs typeface="Calibri"/>
                <a:sym typeface="Calibri"/>
              </a:rPr>
              <a:t>Examples from Paper:</a:t>
            </a:r>
            <a:endParaRPr b="1"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Adversarial test manipulations</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Lack of communicative intent</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120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Statistical form manipulation</a:t>
            </a:r>
            <a:endParaRPr b="0" i="0" sz="1800" u="none" cap="none" strike="noStrike">
              <a:solidFill>
                <a:schemeClr val="dk1"/>
              </a:solidFill>
              <a:latin typeface="Calibri"/>
              <a:ea typeface="Calibri"/>
              <a:cs typeface="Calibri"/>
              <a:sym typeface="Calibri"/>
            </a:endParaRPr>
          </a:p>
        </p:txBody>
      </p:sp>
      <p:pic>
        <p:nvPicPr>
          <p:cNvPr id="220" name="Google Shape;220;p40" title="parrot-pixel-art-pixelated-talking-bird-pirate-bit-vector-illustration-232908088.png"/>
          <p:cNvPicPr preferRelativeResize="0"/>
          <p:nvPr/>
        </p:nvPicPr>
        <p:blipFill>
          <a:blip r:embed="rId3">
            <a:alphaModFix/>
          </a:blip>
          <a:stretch>
            <a:fillRect/>
          </a:stretch>
        </p:blipFill>
        <p:spPr>
          <a:xfrm flipH="1">
            <a:off x="7360801" y="2988675"/>
            <a:ext cx="1601924" cy="2002426"/>
          </a:xfrm>
          <a:prstGeom prst="rect">
            <a:avLst/>
          </a:prstGeom>
          <a:noFill/>
          <a:ln>
            <a:noFill/>
          </a:ln>
        </p:spPr>
      </p:pic>
      <p:sp>
        <p:nvSpPr>
          <p:cNvPr id="221" name="Google Shape;221;p40"/>
          <p:cNvSpPr txBox="1"/>
          <p:nvPr>
            <p:ph idx="12" type="sldNum"/>
          </p:nvPr>
        </p:nvSpPr>
        <p:spPr>
          <a:xfrm>
            <a:off x="7727325" y="117200"/>
            <a:ext cx="1333500" cy="228000"/>
          </a:xfrm>
          <a:prstGeom prst="rect">
            <a:avLst/>
          </a:prstGeom>
        </p:spPr>
        <p:txBody>
          <a:bodyPr anchorCtr="0" anchor="ctr" bIns="28575" lIns="57150" spcFirstLastPara="1" rIns="57150" wrap="square" tIns="28575">
            <a:noAutofit/>
          </a:bodyPr>
          <a:lstStyle/>
          <a:p>
            <a:pPr indent="0" lvl="0" marL="0" rtl="0" algn="r">
              <a:spcBef>
                <a:spcPts val="0"/>
              </a:spcBef>
              <a:spcAft>
                <a:spcPts val="0"/>
              </a:spcAft>
              <a:buClr>
                <a:srgbClr val="888888"/>
              </a:buClr>
              <a:buSzPts val="800"/>
              <a:buFont typeface="Calibri"/>
              <a:buNone/>
            </a:pPr>
            <a:fld id="{00000000-1234-1234-1234-123412341234}" type="slidenum">
              <a:rPr lang="en" sz="1500">
                <a:solidFill>
                  <a:schemeClr val="dk1"/>
                </a:solidFill>
              </a:rPr>
              <a:t>‹#›</a:t>
            </a:fld>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1"/>
          <p:cNvSpPr txBox="1"/>
          <p:nvPr>
            <p:ph type="title"/>
          </p:nvPr>
        </p:nvSpPr>
        <p:spPr>
          <a:xfrm>
            <a:off x="513750" y="-17350"/>
            <a:ext cx="8116500" cy="714300"/>
          </a:xfrm>
          <a:prstGeom prst="rect">
            <a:avLst/>
          </a:prstGeom>
          <a:noFill/>
          <a:ln>
            <a:noFill/>
          </a:ln>
        </p:spPr>
        <p:txBody>
          <a:bodyPr anchorCtr="0" anchor="ctr" bIns="28575" lIns="57150" spcFirstLastPara="1" rIns="57150" wrap="square" tIns="28575">
            <a:noAutofit/>
          </a:bodyPr>
          <a:lstStyle/>
          <a:p>
            <a:pPr indent="0" lvl="0" marL="0" rtl="0" algn="ctr">
              <a:lnSpc>
                <a:spcPct val="100000"/>
              </a:lnSpc>
              <a:spcBef>
                <a:spcPts val="0"/>
              </a:spcBef>
              <a:spcAft>
                <a:spcPts val="0"/>
              </a:spcAft>
              <a:buClr>
                <a:srgbClr val="0C2E66"/>
              </a:buClr>
              <a:buSzPts val="2300"/>
              <a:buFont typeface="Calibri"/>
              <a:buNone/>
            </a:pPr>
            <a:r>
              <a:rPr b="1" lang="en" sz="2300">
                <a:latin typeface="Calibri"/>
                <a:ea typeface="Calibri"/>
                <a:cs typeface="Calibri"/>
                <a:sym typeface="Calibri"/>
              </a:rPr>
              <a:t>The Chinese Room Argument &amp;&amp; The Illusion of Understanding</a:t>
            </a:r>
            <a:endParaRPr b="0" sz="2300" u="none" strike="noStrike">
              <a:latin typeface="Calibri"/>
              <a:ea typeface="Calibri"/>
              <a:cs typeface="Calibri"/>
              <a:sym typeface="Calibri"/>
            </a:endParaRPr>
          </a:p>
        </p:txBody>
      </p:sp>
      <p:sp>
        <p:nvSpPr>
          <p:cNvPr id="228" name="Google Shape;228;p41"/>
          <p:cNvSpPr txBox="1"/>
          <p:nvPr>
            <p:ph idx="1" type="body"/>
          </p:nvPr>
        </p:nvSpPr>
        <p:spPr>
          <a:xfrm>
            <a:off x="307225" y="850050"/>
            <a:ext cx="8116500" cy="3967500"/>
          </a:xfrm>
          <a:prstGeom prst="rect">
            <a:avLst/>
          </a:prstGeom>
          <a:noFill/>
          <a:ln>
            <a:noFill/>
          </a:ln>
        </p:spPr>
        <p:txBody>
          <a:bodyPr anchorCtr="0" anchor="t" bIns="28575" lIns="57150" spcFirstLastPara="1" rIns="57150" wrap="square" tIns="28575">
            <a:spAutoFit/>
          </a:bodyPr>
          <a:lstStyle/>
          <a:p>
            <a:pPr indent="-228600" lvl="0" marL="285750" rtl="0" algn="l">
              <a:lnSpc>
                <a:spcPct val="150000"/>
              </a:lnSpc>
              <a:spcBef>
                <a:spcPts val="1200"/>
              </a:spcBef>
              <a:spcAft>
                <a:spcPts val="0"/>
              </a:spcAft>
              <a:buClr>
                <a:schemeClr val="dk1"/>
              </a:buClr>
              <a:buSzPts val="1800"/>
              <a:buChar char="•"/>
            </a:pPr>
            <a:r>
              <a:rPr b="1" lang="en" sz="1800">
                <a:solidFill>
                  <a:schemeClr val="dk1"/>
                </a:solidFill>
              </a:rPr>
              <a:t>What is the Chinese Room Argument?</a:t>
            </a:r>
            <a:endParaRPr b="1" sz="1800">
              <a:solidFill>
                <a:schemeClr val="dk1"/>
              </a:solidFill>
            </a:endParaRPr>
          </a:p>
          <a:p>
            <a:pPr indent="-228600" lvl="1" marL="628650" rtl="0" algn="l">
              <a:lnSpc>
                <a:spcPct val="150000"/>
              </a:lnSpc>
              <a:spcBef>
                <a:spcPts val="0"/>
              </a:spcBef>
              <a:spcAft>
                <a:spcPts val="0"/>
              </a:spcAft>
              <a:buClr>
                <a:schemeClr val="dk1"/>
              </a:buClr>
              <a:buSzPts val="1800"/>
              <a:buChar char="–"/>
            </a:pPr>
            <a:r>
              <a:rPr lang="en" sz="1800">
                <a:solidFill>
                  <a:schemeClr val="dk1"/>
                </a:solidFill>
              </a:rPr>
              <a:t>Philosophical thought experiment by John Searle (1980)</a:t>
            </a:r>
            <a:endParaRPr sz="1800">
              <a:solidFill>
                <a:schemeClr val="dk1"/>
              </a:solidFill>
            </a:endParaRPr>
          </a:p>
          <a:p>
            <a:pPr indent="-228600" lvl="1" marL="628650" rtl="0" algn="l">
              <a:lnSpc>
                <a:spcPct val="150000"/>
              </a:lnSpc>
              <a:spcBef>
                <a:spcPts val="0"/>
              </a:spcBef>
              <a:spcAft>
                <a:spcPts val="0"/>
              </a:spcAft>
              <a:buClr>
                <a:schemeClr val="dk1"/>
              </a:buClr>
              <a:buSzPts val="1800"/>
              <a:buChar char="–"/>
            </a:pPr>
            <a:r>
              <a:rPr lang="en" sz="1800">
                <a:solidFill>
                  <a:schemeClr val="dk1"/>
                </a:solidFill>
              </a:rPr>
              <a:t>A person in a room manipulates Chinese symbols using rulebooks but </a:t>
            </a:r>
            <a:r>
              <a:rPr i="1" lang="en" sz="1800">
                <a:solidFill>
                  <a:schemeClr val="dk1"/>
                </a:solidFill>
              </a:rPr>
              <a:t>understands nothing</a:t>
            </a:r>
            <a:endParaRPr sz="1800">
              <a:solidFill>
                <a:schemeClr val="dk1"/>
              </a:solidFill>
            </a:endParaRPr>
          </a:p>
          <a:p>
            <a:pPr indent="-228600" lvl="1" marL="628650" rtl="0" algn="l">
              <a:lnSpc>
                <a:spcPct val="150000"/>
              </a:lnSpc>
              <a:spcBef>
                <a:spcPts val="0"/>
              </a:spcBef>
              <a:spcAft>
                <a:spcPts val="0"/>
              </a:spcAft>
              <a:buClr>
                <a:schemeClr val="dk1"/>
              </a:buClr>
              <a:buSzPts val="1800"/>
              <a:buChar char="–"/>
            </a:pPr>
            <a:r>
              <a:rPr lang="en" sz="1800">
                <a:solidFill>
                  <a:schemeClr val="dk1"/>
                </a:solidFill>
              </a:rPr>
              <a:t>Demonstrates: </a:t>
            </a:r>
            <a:r>
              <a:rPr b="1" lang="en" sz="1800">
                <a:solidFill>
                  <a:schemeClr val="dk1"/>
                </a:solidFill>
              </a:rPr>
              <a:t>Syntax ≠ Semantics</a:t>
            </a:r>
            <a:r>
              <a:rPr lang="en" sz="1800">
                <a:solidFill>
                  <a:schemeClr val="dk1"/>
                </a:solidFill>
              </a:rPr>
              <a:t> (rules ≠ meaning)</a:t>
            </a:r>
            <a:endParaRPr sz="1800">
              <a:solidFill>
                <a:schemeClr val="dk1"/>
              </a:solidFill>
            </a:endParaRPr>
          </a:p>
          <a:p>
            <a:pPr indent="0" lvl="0" marL="0" rtl="0" algn="l">
              <a:lnSpc>
                <a:spcPct val="150000"/>
              </a:lnSpc>
              <a:spcBef>
                <a:spcPts val="1200"/>
              </a:spcBef>
              <a:spcAft>
                <a:spcPts val="0"/>
              </a:spcAft>
              <a:buNone/>
            </a:pPr>
            <a:r>
              <a:t/>
            </a:r>
            <a:endParaRPr sz="1800">
              <a:solidFill>
                <a:schemeClr val="dk1"/>
              </a:solidFill>
            </a:endParaRPr>
          </a:p>
          <a:p>
            <a:pPr indent="-228600" lvl="0" marL="285750" rtl="0" algn="l">
              <a:lnSpc>
                <a:spcPct val="150000"/>
              </a:lnSpc>
              <a:spcBef>
                <a:spcPts val="1200"/>
              </a:spcBef>
              <a:spcAft>
                <a:spcPts val="0"/>
              </a:spcAft>
              <a:buClr>
                <a:schemeClr val="dk1"/>
              </a:buClr>
              <a:buSzPts val="1800"/>
              <a:buChar char="•"/>
            </a:pPr>
            <a:r>
              <a:rPr b="1" lang="en" sz="1800">
                <a:solidFill>
                  <a:schemeClr val="dk1"/>
                </a:solidFill>
              </a:rPr>
              <a:t>Link to Language Models</a:t>
            </a:r>
            <a:endParaRPr b="1" sz="1800">
              <a:solidFill>
                <a:schemeClr val="dk1"/>
              </a:solidFill>
            </a:endParaRPr>
          </a:p>
          <a:p>
            <a:pPr indent="-228600" lvl="1" marL="628650" rtl="0" algn="l">
              <a:lnSpc>
                <a:spcPct val="150000"/>
              </a:lnSpc>
              <a:spcBef>
                <a:spcPts val="0"/>
              </a:spcBef>
              <a:spcAft>
                <a:spcPts val="0"/>
              </a:spcAft>
              <a:buClr>
                <a:schemeClr val="dk1"/>
              </a:buClr>
              <a:buSzPts val="1800"/>
              <a:buChar char="–"/>
            </a:pPr>
            <a:r>
              <a:rPr lang="en" sz="1800">
                <a:solidFill>
                  <a:schemeClr val="dk1"/>
                </a:solidFill>
              </a:rPr>
              <a:t>LLMs mimic human language via pattern recognition, not genuine comprehension</a:t>
            </a:r>
            <a:endParaRPr sz="1800">
              <a:solidFill>
                <a:schemeClr val="dk1"/>
              </a:solidFill>
              <a:latin typeface="Calibri"/>
              <a:ea typeface="Calibri"/>
              <a:cs typeface="Calibri"/>
              <a:sym typeface="Calibri"/>
            </a:endParaRPr>
          </a:p>
        </p:txBody>
      </p:sp>
      <p:sp>
        <p:nvSpPr>
          <p:cNvPr id="229" name="Google Shape;229;p41"/>
          <p:cNvSpPr txBox="1"/>
          <p:nvPr>
            <p:ph idx="12" type="sldNum"/>
          </p:nvPr>
        </p:nvSpPr>
        <p:spPr>
          <a:xfrm>
            <a:off x="7727325" y="117200"/>
            <a:ext cx="1333500" cy="228000"/>
          </a:xfrm>
          <a:prstGeom prst="rect">
            <a:avLst/>
          </a:prstGeom>
        </p:spPr>
        <p:txBody>
          <a:bodyPr anchorCtr="0" anchor="ctr" bIns="28575" lIns="57150" spcFirstLastPara="1" rIns="57150" wrap="square" tIns="28575">
            <a:noAutofit/>
          </a:bodyPr>
          <a:lstStyle/>
          <a:p>
            <a:pPr indent="0" lvl="0" marL="0" rtl="0" algn="r">
              <a:spcBef>
                <a:spcPts val="0"/>
              </a:spcBef>
              <a:spcAft>
                <a:spcPts val="0"/>
              </a:spcAft>
              <a:buClr>
                <a:srgbClr val="888888"/>
              </a:buClr>
              <a:buSzPts val="800"/>
              <a:buFont typeface="Calibri"/>
              <a:buNone/>
            </a:pPr>
            <a:fld id="{00000000-1234-1234-1234-123412341234}" type="slidenum">
              <a:rPr lang="en" sz="1500">
                <a:solidFill>
                  <a:schemeClr val="dk1"/>
                </a:solidFill>
              </a:rPr>
              <a:t>‹#›</a:t>
            </a:fld>
            <a:endParaRPr sz="1500">
              <a:solidFill>
                <a:schemeClr val="dk1"/>
              </a:solidFill>
              <a:latin typeface="Times New Roman"/>
              <a:ea typeface="Times New Roman"/>
              <a:cs typeface="Times New Roman"/>
              <a:sym typeface="Times New Roman"/>
            </a:endParaRPr>
          </a:p>
        </p:txBody>
      </p:sp>
      <p:pic>
        <p:nvPicPr>
          <p:cNvPr id="230" name="Google Shape;230;p41" title="bird_13_2_18_13.png"/>
          <p:cNvPicPr preferRelativeResize="0"/>
          <p:nvPr/>
        </p:nvPicPr>
        <p:blipFill>
          <a:blip r:embed="rId3">
            <a:alphaModFix/>
          </a:blip>
          <a:stretch>
            <a:fillRect/>
          </a:stretch>
        </p:blipFill>
        <p:spPr>
          <a:xfrm>
            <a:off x="7257450" y="2198222"/>
            <a:ext cx="1932700" cy="1929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2"/>
          <p:cNvSpPr txBox="1"/>
          <p:nvPr>
            <p:ph type="title"/>
          </p:nvPr>
        </p:nvSpPr>
        <p:spPr>
          <a:xfrm>
            <a:off x="513750" y="58850"/>
            <a:ext cx="8116500" cy="714300"/>
          </a:xfrm>
          <a:prstGeom prst="rect">
            <a:avLst/>
          </a:prstGeom>
          <a:noFill/>
          <a:ln>
            <a:noFill/>
          </a:ln>
        </p:spPr>
        <p:txBody>
          <a:bodyPr anchorCtr="0" anchor="ctr" bIns="28575" lIns="57150" spcFirstLastPara="1" rIns="57150" wrap="square" tIns="28575">
            <a:noAutofit/>
          </a:bodyPr>
          <a:lstStyle/>
          <a:p>
            <a:pPr indent="0" lvl="0" marL="0" rtl="0" algn="ctr">
              <a:lnSpc>
                <a:spcPct val="100000"/>
              </a:lnSpc>
              <a:spcBef>
                <a:spcPts val="0"/>
              </a:spcBef>
              <a:spcAft>
                <a:spcPts val="0"/>
              </a:spcAft>
              <a:buClr>
                <a:srgbClr val="0C2E66"/>
              </a:buClr>
              <a:buSzPts val="2300"/>
              <a:buFont typeface="Calibri"/>
              <a:buNone/>
            </a:pPr>
            <a:r>
              <a:rPr b="1" lang="en" sz="2300">
                <a:latin typeface="Calibri"/>
                <a:ea typeface="Calibri"/>
                <a:cs typeface="Calibri"/>
                <a:sym typeface="Calibri"/>
              </a:rPr>
              <a:t>The Chinese Room Argument &amp;&amp; The Illusion of Understanding</a:t>
            </a:r>
            <a:endParaRPr b="0" sz="2300" u="none" strike="noStrike">
              <a:latin typeface="Calibri"/>
              <a:ea typeface="Calibri"/>
              <a:cs typeface="Calibri"/>
              <a:sym typeface="Calibri"/>
            </a:endParaRPr>
          </a:p>
        </p:txBody>
      </p:sp>
      <p:sp>
        <p:nvSpPr>
          <p:cNvPr id="237" name="Google Shape;237;p42"/>
          <p:cNvSpPr txBox="1"/>
          <p:nvPr>
            <p:ph idx="1" type="body"/>
          </p:nvPr>
        </p:nvSpPr>
        <p:spPr>
          <a:xfrm>
            <a:off x="285150" y="1016125"/>
            <a:ext cx="8326200" cy="2811000"/>
          </a:xfrm>
          <a:prstGeom prst="rect">
            <a:avLst/>
          </a:prstGeom>
          <a:noFill/>
          <a:ln>
            <a:noFill/>
          </a:ln>
        </p:spPr>
        <p:txBody>
          <a:bodyPr anchorCtr="0" anchor="t" bIns="28575" lIns="57150" spcFirstLastPara="1" rIns="57150" wrap="square" tIns="28575">
            <a:spAutoFit/>
          </a:bodyPr>
          <a:lstStyle/>
          <a:p>
            <a:pPr indent="-228600" lvl="0" marL="285750" rtl="0" algn="l">
              <a:lnSpc>
                <a:spcPct val="115000"/>
              </a:lnSpc>
              <a:spcBef>
                <a:spcPts val="1200"/>
              </a:spcBef>
              <a:spcAft>
                <a:spcPts val="0"/>
              </a:spcAft>
              <a:buClr>
                <a:schemeClr val="dk1"/>
              </a:buClr>
              <a:buSzPts val="1800"/>
              <a:buChar char="•"/>
            </a:pPr>
            <a:r>
              <a:rPr b="1" lang="en" sz="1800">
                <a:solidFill>
                  <a:schemeClr val="dk1"/>
                </a:solidFill>
              </a:rPr>
              <a:t>Implications for AI</a:t>
            </a:r>
            <a:endParaRPr b="1" sz="1800">
              <a:solidFill>
                <a:schemeClr val="dk1"/>
              </a:solidFill>
            </a:endParaRPr>
          </a:p>
          <a:p>
            <a:pPr indent="-285750" lvl="1" marL="571500" rtl="0" algn="l">
              <a:lnSpc>
                <a:spcPct val="115000"/>
              </a:lnSpc>
              <a:spcBef>
                <a:spcPts val="0"/>
              </a:spcBef>
              <a:spcAft>
                <a:spcPts val="0"/>
              </a:spcAft>
              <a:buClr>
                <a:schemeClr val="dk1"/>
              </a:buClr>
              <a:buSzPts val="1800"/>
              <a:buChar char="–"/>
            </a:pPr>
            <a:r>
              <a:rPr lang="en" sz="1800">
                <a:solidFill>
                  <a:schemeClr val="dk1"/>
                </a:solidFill>
              </a:rPr>
              <a:t>Challenges claims of "true understanding" in large-scale models</a:t>
            </a:r>
            <a:endParaRPr sz="1800">
              <a:solidFill>
                <a:schemeClr val="dk1"/>
              </a:solidFill>
            </a:endParaRPr>
          </a:p>
          <a:p>
            <a:pPr indent="-285750" lvl="1" marL="571500" rtl="0" algn="l">
              <a:lnSpc>
                <a:spcPct val="115000"/>
              </a:lnSpc>
              <a:spcBef>
                <a:spcPts val="1000"/>
              </a:spcBef>
              <a:spcAft>
                <a:spcPts val="0"/>
              </a:spcAft>
              <a:buClr>
                <a:schemeClr val="dk1"/>
              </a:buClr>
              <a:buSzPts val="1800"/>
              <a:buChar char="–"/>
            </a:pPr>
            <a:r>
              <a:rPr lang="en" sz="1800">
                <a:solidFill>
                  <a:schemeClr val="dk1"/>
                </a:solidFill>
              </a:rPr>
              <a:t>Shows risks of over-trusting outputs (like misinformation and ethical harms)</a:t>
            </a:r>
            <a:endParaRPr sz="1800">
              <a:solidFill>
                <a:schemeClr val="dk1"/>
              </a:solidFill>
            </a:endParaRPr>
          </a:p>
          <a:p>
            <a:pPr indent="0" lvl="0" marL="0" rtl="0" algn="l">
              <a:lnSpc>
                <a:spcPct val="115000"/>
              </a:lnSpc>
              <a:spcBef>
                <a:spcPts val="1000"/>
              </a:spcBef>
              <a:spcAft>
                <a:spcPts val="0"/>
              </a:spcAft>
              <a:buNone/>
            </a:pPr>
            <a:r>
              <a:t/>
            </a:r>
            <a:endParaRPr sz="1800">
              <a:solidFill>
                <a:schemeClr val="dk1"/>
              </a:solidFill>
            </a:endParaRPr>
          </a:p>
          <a:p>
            <a:pPr indent="-228600" lvl="0" marL="285750" rtl="0" algn="l">
              <a:lnSpc>
                <a:spcPct val="115000"/>
              </a:lnSpc>
              <a:spcBef>
                <a:spcPts val="1200"/>
              </a:spcBef>
              <a:spcAft>
                <a:spcPts val="0"/>
              </a:spcAft>
              <a:buClr>
                <a:schemeClr val="dk1"/>
              </a:buClr>
              <a:buSzPts val="1800"/>
              <a:buChar char="•"/>
            </a:pPr>
            <a:r>
              <a:rPr b="1" lang="en" sz="1800">
                <a:solidFill>
                  <a:schemeClr val="dk1"/>
                </a:solidFill>
              </a:rPr>
              <a:t>EXAMPLE!</a:t>
            </a:r>
            <a:endParaRPr b="1" sz="1800">
              <a:solidFill>
                <a:schemeClr val="dk1"/>
              </a:solidFill>
            </a:endParaRPr>
          </a:p>
          <a:p>
            <a:pPr indent="-285750" lvl="1" marL="571500" rtl="0" algn="l">
              <a:lnSpc>
                <a:spcPct val="115000"/>
              </a:lnSpc>
              <a:spcBef>
                <a:spcPts val="0"/>
              </a:spcBef>
              <a:spcAft>
                <a:spcPts val="0"/>
              </a:spcAft>
              <a:buClr>
                <a:schemeClr val="dk1"/>
              </a:buClr>
              <a:buSzPts val="1800"/>
              <a:buChar char="–"/>
            </a:pPr>
            <a:r>
              <a:rPr b="1" lang="en" sz="1800" u="sng">
                <a:solidFill>
                  <a:schemeClr val="hlink"/>
                </a:solidFill>
                <a:hlinkClick r:id="rId3"/>
              </a:rPr>
              <a:t>http://ion606.com/chinese-room</a:t>
            </a:r>
            <a:endParaRPr sz="1800">
              <a:solidFill>
                <a:schemeClr val="dk1"/>
              </a:solidFill>
            </a:endParaRPr>
          </a:p>
          <a:p>
            <a:pPr indent="-285750" lvl="1" marL="571500" rtl="0" algn="l">
              <a:lnSpc>
                <a:spcPct val="115000"/>
              </a:lnSpc>
              <a:spcBef>
                <a:spcPts val="1200"/>
              </a:spcBef>
              <a:spcAft>
                <a:spcPts val="1000"/>
              </a:spcAft>
              <a:buClr>
                <a:schemeClr val="dk1"/>
              </a:buClr>
              <a:buSzPts val="1800"/>
              <a:buChar char="–"/>
            </a:pPr>
            <a:r>
              <a:rPr i="1" lang="en" sz="1800">
                <a:solidFill>
                  <a:schemeClr val="dk1"/>
                </a:solidFill>
              </a:rPr>
              <a:t>"Computation is not cognition." — Searle</a:t>
            </a:r>
            <a:endParaRPr b="1" sz="1800">
              <a:solidFill>
                <a:schemeClr val="dk1"/>
              </a:solidFill>
            </a:endParaRPr>
          </a:p>
        </p:txBody>
      </p:sp>
      <p:sp>
        <p:nvSpPr>
          <p:cNvPr id="238" name="Google Shape;238;p42"/>
          <p:cNvSpPr txBox="1"/>
          <p:nvPr>
            <p:ph idx="12" type="sldNum"/>
          </p:nvPr>
        </p:nvSpPr>
        <p:spPr>
          <a:xfrm>
            <a:off x="7727325" y="117200"/>
            <a:ext cx="1333500" cy="228000"/>
          </a:xfrm>
          <a:prstGeom prst="rect">
            <a:avLst/>
          </a:prstGeom>
        </p:spPr>
        <p:txBody>
          <a:bodyPr anchorCtr="0" anchor="ctr" bIns="28575" lIns="57150" spcFirstLastPara="1" rIns="57150" wrap="square" tIns="28575">
            <a:noAutofit/>
          </a:bodyPr>
          <a:lstStyle/>
          <a:p>
            <a:pPr indent="0" lvl="0" marL="0" rtl="0" algn="r">
              <a:spcBef>
                <a:spcPts val="0"/>
              </a:spcBef>
              <a:spcAft>
                <a:spcPts val="0"/>
              </a:spcAft>
              <a:buClr>
                <a:srgbClr val="888888"/>
              </a:buClr>
              <a:buSzPts val="800"/>
              <a:buFont typeface="Calibri"/>
              <a:buNone/>
            </a:pPr>
            <a:fld id="{00000000-1234-1234-1234-123412341234}" type="slidenum">
              <a:rPr lang="en" sz="1500">
                <a:solidFill>
                  <a:schemeClr val="dk1"/>
                </a:solidFill>
              </a:rPr>
              <a:t>‹#›</a:t>
            </a:fld>
            <a:endParaRPr sz="1500">
              <a:solidFill>
                <a:schemeClr val="dk1"/>
              </a:solidFill>
              <a:latin typeface="Times New Roman"/>
              <a:ea typeface="Times New Roman"/>
              <a:cs typeface="Times New Roman"/>
              <a:sym typeface="Times New Roman"/>
            </a:endParaRPr>
          </a:p>
        </p:txBody>
      </p:sp>
      <p:pic>
        <p:nvPicPr>
          <p:cNvPr id="239" name="Google Shape;239;p42" title="bird_13_2_18_13.png"/>
          <p:cNvPicPr preferRelativeResize="0"/>
          <p:nvPr/>
        </p:nvPicPr>
        <p:blipFill>
          <a:blip r:embed="rId4">
            <a:alphaModFix/>
          </a:blip>
          <a:stretch>
            <a:fillRect/>
          </a:stretch>
        </p:blipFill>
        <p:spPr>
          <a:xfrm>
            <a:off x="7211300" y="3213997"/>
            <a:ext cx="1932700" cy="1929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3"/>
          <p:cNvSpPr txBox="1"/>
          <p:nvPr>
            <p:ph type="title"/>
          </p:nvPr>
        </p:nvSpPr>
        <p:spPr>
          <a:xfrm>
            <a:off x="2000363" y="99675"/>
            <a:ext cx="5143200" cy="714300"/>
          </a:xfrm>
          <a:prstGeom prst="rect">
            <a:avLst/>
          </a:prstGeom>
          <a:noFill/>
          <a:ln>
            <a:noFill/>
          </a:ln>
        </p:spPr>
        <p:txBody>
          <a:bodyPr anchorCtr="0" anchor="ctr" bIns="28575" lIns="57150" spcFirstLastPara="1" rIns="57150" wrap="square" tIns="28575">
            <a:noAutofit/>
          </a:bodyPr>
          <a:lstStyle/>
          <a:p>
            <a:pPr indent="0" lvl="0" marL="0" rtl="0" algn="ctr">
              <a:lnSpc>
                <a:spcPct val="100000"/>
              </a:lnSpc>
              <a:spcBef>
                <a:spcPts val="0"/>
              </a:spcBef>
              <a:spcAft>
                <a:spcPts val="0"/>
              </a:spcAft>
              <a:buClr>
                <a:srgbClr val="0C2E66"/>
              </a:buClr>
              <a:buSzPts val="2300"/>
              <a:buFont typeface="Calibri"/>
              <a:buNone/>
            </a:pPr>
            <a:r>
              <a:rPr b="1" lang="en" sz="2300" u="none" strike="noStrike">
                <a:latin typeface="Calibri"/>
                <a:ea typeface="Calibri"/>
                <a:cs typeface="Calibri"/>
                <a:sym typeface="Calibri"/>
              </a:rPr>
              <a:t>Risks of Synthetic Text</a:t>
            </a:r>
            <a:endParaRPr b="0" sz="2300" u="none" strike="noStrike">
              <a:latin typeface="Calibri"/>
              <a:ea typeface="Calibri"/>
              <a:cs typeface="Calibri"/>
              <a:sym typeface="Calibri"/>
            </a:endParaRPr>
          </a:p>
        </p:txBody>
      </p:sp>
      <p:sp>
        <p:nvSpPr>
          <p:cNvPr id="246" name="Google Shape;246;p43"/>
          <p:cNvSpPr txBox="1"/>
          <p:nvPr>
            <p:ph idx="1" type="body"/>
          </p:nvPr>
        </p:nvSpPr>
        <p:spPr>
          <a:xfrm>
            <a:off x="613700" y="1248100"/>
            <a:ext cx="5143200" cy="2112600"/>
          </a:xfrm>
          <a:prstGeom prst="rect">
            <a:avLst/>
          </a:prstGeom>
          <a:noFill/>
          <a:ln>
            <a:noFill/>
          </a:ln>
        </p:spPr>
        <p:txBody>
          <a:bodyPr anchorCtr="0" anchor="t" bIns="28575" lIns="57150" spcFirstLastPara="1" rIns="57150" wrap="square" tIns="28575">
            <a:spAutoFit/>
          </a:bodyPr>
          <a:lstStyle/>
          <a:p>
            <a:pPr indent="-254000" lvl="0" marL="215900" marR="0" rtl="0" algn="l">
              <a:lnSpc>
                <a:spcPct val="20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Concrete Harms (Section 6.3):</a:t>
            </a:r>
            <a:endParaRPr b="0" i="0" sz="1800" u="none" cap="none" strike="noStrike">
              <a:solidFill>
                <a:schemeClr val="dk1"/>
              </a:solidFill>
              <a:latin typeface="Calibri"/>
              <a:ea typeface="Calibri"/>
              <a:cs typeface="Calibri"/>
              <a:sym typeface="Calibri"/>
            </a:endParaRPr>
          </a:p>
          <a:p>
            <a:pPr indent="-215900" lvl="1" marL="469900" marR="0" rtl="0" algn="l">
              <a:lnSpc>
                <a:spcPct val="20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Wrongful arrests from mistranslation</a:t>
            </a:r>
            <a:endParaRPr b="0" i="0" sz="1800" u="none" cap="none" strike="noStrike">
              <a:solidFill>
                <a:schemeClr val="dk1"/>
              </a:solidFill>
              <a:latin typeface="Calibri"/>
              <a:ea typeface="Calibri"/>
              <a:cs typeface="Calibri"/>
              <a:sym typeface="Calibri"/>
            </a:endParaRPr>
          </a:p>
          <a:p>
            <a:pPr indent="-215900" lvl="1" marL="469900" marR="0" rtl="0" algn="l">
              <a:lnSpc>
                <a:spcPct val="20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Extremist content generation</a:t>
            </a:r>
            <a:endParaRPr b="0" i="0" sz="1800" u="none" cap="none" strike="noStrike">
              <a:solidFill>
                <a:schemeClr val="dk1"/>
              </a:solidFill>
              <a:latin typeface="Calibri"/>
              <a:ea typeface="Calibri"/>
              <a:cs typeface="Calibri"/>
              <a:sym typeface="Calibri"/>
            </a:endParaRPr>
          </a:p>
          <a:p>
            <a:pPr indent="-215900" lvl="1" marL="469900" marR="0" rtl="0" algn="l">
              <a:lnSpc>
                <a:spcPct val="200000"/>
              </a:lnSpc>
              <a:spcBef>
                <a:spcPts val="300"/>
              </a:spcBef>
              <a:spcAft>
                <a:spcPts val="120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PII leakage from training data</a:t>
            </a:r>
            <a:endParaRPr b="0" i="0" sz="1800" u="none" cap="none" strike="noStrike">
              <a:solidFill>
                <a:schemeClr val="dk1"/>
              </a:solidFill>
              <a:latin typeface="Calibri"/>
              <a:ea typeface="Calibri"/>
              <a:cs typeface="Calibri"/>
              <a:sym typeface="Calibri"/>
            </a:endParaRPr>
          </a:p>
        </p:txBody>
      </p:sp>
      <p:pic>
        <p:nvPicPr>
          <p:cNvPr id="247" name="Google Shape;247;p43"/>
          <p:cNvPicPr preferRelativeResize="0"/>
          <p:nvPr/>
        </p:nvPicPr>
        <p:blipFill>
          <a:blip r:embed="rId3">
            <a:alphaModFix/>
          </a:blip>
          <a:stretch>
            <a:fillRect/>
          </a:stretch>
        </p:blipFill>
        <p:spPr>
          <a:xfrm>
            <a:off x="6310275" y="3037599"/>
            <a:ext cx="2590475" cy="1987075"/>
          </a:xfrm>
          <a:prstGeom prst="rect">
            <a:avLst/>
          </a:prstGeom>
          <a:noFill/>
          <a:ln>
            <a:noFill/>
          </a:ln>
        </p:spPr>
      </p:pic>
      <p:sp>
        <p:nvSpPr>
          <p:cNvPr id="248" name="Google Shape;248;p43"/>
          <p:cNvSpPr txBox="1"/>
          <p:nvPr>
            <p:ph idx="12" type="sldNum"/>
          </p:nvPr>
        </p:nvSpPr>
        <p:spPr>
          <a:xfrm>
            <a:off x="7727325" y="99675"/>
            <a:ext cx="1333500" cy="228000"/>
          </a:xfrm>
          <a:prstGeom prst="rect">
            <a:avLst/>
          </a:prstGeom>
        </p:spPr>
        <p:txBody>
          <a:bodyPr anchorCtr="0" anchor="ctr" bIns="28575" lIns="57150" spcFirstLastPara="1" rIns="57150" wrap="square" tIns="28575">
            <a:noAutofit/>
          </a:bodyPr>
          <a:lstStyle/>
          <a:p>
            <a:pPr indent="0" lvl="0" marL="0" rtl="0" algn="r">
              <a:spcBef>
                <a:spcPts val="0"/>
              </a:spcBef>
              <a:spcAft>
                <a:spcPts val="0"/>
              </a:spcAft>
              <a:buClr>
                <a:srgbClr val="888888"/>
              </a:buClr>
              <a:buSzPts val="800"/>
              <a:buFont typeface="Calibri"/>
              <a:buNone/>
            </a:pPr>
            <a:fld id="{00000000-1234-1234-1234-123412341234}" type="slidenum">
              <a:rPr lang="en" sz="1500">
                <a:solidFill>
                  <a:schemeClr val="dk1"/>
                </a:solidFill>
              </a:rPr>
              <a:t>‹#›</a:t>
            </a:fld>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4"/>
          <p:cNvSpPr txBox="1"/>
          <p:nvPr>
            <p:ph type="title"/>
          </p:nvPr>
        </p:nvSpPr>
        <p:spPr>
          <a:xfrm>
            <a:off x="2000363" y="155675"/>
            <a:ext cx="5143200" cy="714300"/>
          </a:xfrm>
          <a:prstGeom prst="rect">
            <a:avLst/>
          </a:prstGeom>
          <a:noFill/>
          <a:ln>
            <a:noFill/>
          </a:ln>
        </p:spPr>
        <p:txBody>
          <a:bodyPr anchorCtr="0" anchor="ctr" bIns="28575" lIns="57150" spcFirstLastPara="1" rIns="57150" wrap="square" tIns="28575">
            <a:noAutofit/>
          </a:bodyPr>
          <a:lstStyle/>
          <a:p>
            <a:pPr indent="0" lvl="0" marL="0" rtl="0" algn="ctr">
              <a:lnSpc>
                <a:spcPct val="100000"/>
              </a:lnSpc>
              <a:spcBef>
                <a:spcPts val="0"/>
              </a:spcBef>
              <a:spcAft>
                <a:spcPts val="0"/>
              </a:spcAft>
              <a:buClr>
                <a:srgbClr val="0C2E66"/>
              </a:buClr>
              <a:buSzPts val="2300"/>
              <a:buFont typeface="Calibri"/>
              <a:buNone/>
            </a:pPr>
            <a:r>
              <a:rPr b="1" lang="en" sz="2300" u="none" strike="noStrike">
                <a:latin typeface="Calibri"/>
                <a:ea typeface="Calibri"/>
                <a:cs typeface="Calibri"/>
                <a:sym typeface="Calibri"/>
              </a:rPr>
              <a:t>Recommend</a:t>
            </a:r>
            <a:r>
              <a:rPr b="1" lang="en" sz="2300">
                <a:latin typeface="Calibri"/>
                <a:ea typeface="Calibri"/>
                <a:cs typeface="Calibri"/>
                <a:sym typeface="Calibri"/>
              </a:rPr>
              <a:t>ations!</a:t>
            </a:r>
            <a:endParaRPr b="0" sz="2300" u="none" strike="noStrike">
              <a:latin typeface="Calibri"/>
              <a:ea typeface="Calibri"/>
              <a:cs typeface="Calibri"/>
              <a:sym typeface="Calibri"/>
            </a:endParaRPr>
          </a:p>
        </p:txBody>
      </p:sp>
      <p:sp>
        <p:nvSpPr>
          <p:cNvPr id="255" name="Google Shape;255;p44"/>
          <p:cNvSpPr txBox="1"/>
          <p:nvPr>
            <p:ph idx="1" type="body"/>
          </p:nvPr>
        </p:nvSpPr>
        <p:spPr>
          <a:xfrm>
            <a:off x="285750" y="1000125"/>
            <a:ext cx="5143200" cy="3513300"/>
          </a:xfrm>
          <a:prstGeom prst="rect">
            <a:avLst/>
          </a:prstGeom>
          <a:noFill/>
          <a:ln>
            <a:noFill/>
          </a:ln>
        </p:spPr>
        <p:txBody>
          <a:bodyPr anchorCtr="0" anchor="t" bIns="28575" lIns="57150" spcFirstLastPara="1" rIns="57150" wrap="square" tIns="28575">
            <a:spAutoFit/>
          </a:bodyPr>
          <a:lstStyle/>
          <a:p>
            <a:pPr indent="-254000" lvl="0" marL="215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Technical:</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Value-sensitive design frameworks</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Green AI benchmarks</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Watermarking synthetic text</a:t>
            </a:r>
            <a:endParaRPr b="0" i="0" sz="1800" u="none" cap="none" strike="noStrike">
              <a:solidFill>
                <a:schemeClr val="dk1"/>
              </a:solidFill>
              <a:latin typeface="Calibri"/>
              <a:ea typeface="Calibri"/>
              <a:cs typeface="Calibri"/>
              <a:sym typeface="Calibri"/>
            </a:endParaRPr>
          </a:p>
          <a:p>
            <a:pPr indent="-254000" lvl="0" marL="215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Procedural:</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Pre-mortem risk analysis</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Stakeholder engagement</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120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Documentation standards</a:t>
            </a:r>
            <a:endParaRPr b="0" i="0" sz="1800" u="none" cap="none" strike="noStrike">
              <a:solidFill>
                <a:schemeClr val="dk1"/>
              </a:solidFill>
              <a:latin typeface="Calibri"/>
              <a:ea typeface="Calibri"/>
              <a:cs typeface="Calibri"/>
              <a:sym typeface="Calibri"/>
            </a:endParaRPr>
          </a:p>
        </p:txBody>
      </p:sp>
      <p:pic>
        <p:nvPicPr>
          <p:cNvPr id="256" name="Google Shape;256;p44" title="image-removebg-preview.png"/>
          <p:cNvPicPr preferRelativeResize="0"/>
          <p:nvPr/>
        </p:nvPicPr>
        <p:blipFill>
          <a:blip r:embed="rId3">
            <a:alphaModFix/>
          </a:blip>
          <a:stretch>
            <a:fillRect/>
          </a:stretch>
        </p:blipFill>
        <p:spPr>
          <a:xfrm>
            <a:off x="6808750" y="2856575"/>
            <a:ext cx="2199350" cy="2199350"/>
          </a:xfrm>
          <a:prstGeom prst="rect">
            <a:avLst/>
          </a:prstGeom>
          <a:noFill/>
          <a:ln>
            <a:noFill/>
          </a:ln>
        </p:spPr>
      </p:pic>
      <p:sp>
        <p:nvSpPr>
          <p:cNvPr id="257" name="Google Shape;257;p44"/>
          <p:cNvSpPr txBox="1"/>
          <p:nvPr>
            <p:ph idx="12" type="sldNum"/>
          </p:nvPr>
        </p:nvSpPr>
        <p:spPr>
          <a:xfrm>
            <a:off x="7735325" y="109200"/>
            <a:ext cx="1333500" cy="228000"/>
          </a:xfrm>
          <a:prstGeom prst="rect">
            <a:avLst/>
          </a:prstGeom>
        </p:spPr>
        <p:txBody>
          <a:bodyPr anchorCtr="0" anchor="ctr" bIns="28575" lIns="57150" spcFirstLastPara="1" rIns="57150" wrap="square" tIns="28575">
            <a:noAutofit/>
          </a:bodyPr>
          <a:lstStyle/>
          <a:p>
            <a:pPr indent="0" lvl="0" marL="0" rtl="0" algn="r">
              <a:spcBef>
                <a:spcPts val="0"/>
              </a:spcBef>
              <a:spcAft>
                <a:spcPts val="0"/>
              </a:spcAft>
              <a:buClr>
                <a:srgbClr val="888888"/>
              </a:buClr>
              <a:buSzPts val="800"/>
              <a:buFont typeface="Calibri"/>
              <a:buNone/>
            </a:pPr>
            <a:fld id="{00000000-1234-1234-1234-123412341234}" type="slidenum">
              <a:rPr lang="en" sz="1500">
                <a:solidFill>
                  <a:schemeClr val="dk1"/>
                </a:solidFill>
              </a:rPr>
              <a:t>‹#›</a:t>
            </a:fld>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5"/>
          <p:cNvSpPr txBox="1"/>
          <p:nvPr>
            <p:ph type="title"/>
          </p:nvPr>
        </p:nvSpPr>
        <p:spPr>
          <a:xfrm>
            <a:off x="2000363" y="187675"/>
            <a:ext cx="5143200" cy="714300"/>
          </a:xfrm>
          <a:prstGeom prst="rect">
            <a:avLst/>
          </a:prstGeom>
          <a:noFill/>
          <a:ln>
            <a:noFill/>
          </a:ln>
        </p:spPr>
        <p:txBody>
          <a:bodyPr anchorCtr="0" anchor="ctr" bIns="28575" lIns="57150" spcFirstLastPara="1" rIns="57150" wrap="square" tIns="28575">
            <a:noAutofit/>
          </a:bodyPr>
          <a:lstStyle/>
          <a:p>
            <a:pPr indent="0" lvl="0" marL="0" rtl="0" algn="ctr">
              <a:lnSpc>
                <a:spcPct val="100000"/>
              </a:lnSpc>
              <a:spcBef>
                <a:spcPts val="0"/>
              </a:spcBef>
              <a:spcAft>
                <a:spcPts val="0"/>
              </a:spcAft>
              <a:buClr>
                <a:srgbClr val="0C2E66"/>
              </a:buClr>
              <a:buSzPts val="2300"/>
              <a:buFont typeface="Calibri"/>
              <a:buNone/>
            </a:pPr>
            <a:r>
              <a:rPr b="1" lang="en" sz="2300" u="none" strike="noStrike">
                <a:latin typeface="Calibri"/>
                <a:ea typeface="Calibri"/>
                <a:cs typeface="Calibri"/>
                <a:sym typeface="Calibri"/>
              </a:rPr>
              <a:t>Deployment Considerations</a:t>
            </a:r>
            <a:endParaRPr b="0" sz="2300" u="none" strike="noStrike">
              <a:latin typeface="Calibri"/>
              <a:ea typeface="Calibri"/>
              <a:cs typeface="Calibri"/>
              <a:sym typeface="Calibri"/>
            </a:endParaRPr>
          </a:p>
        </p:txBody>
      </p:sp>
      <p:sp>
        <p:nvSpPr>
          <p:cNvPr id="264" name="Google Shape;264;p45"/>
          <p:cNvSpPr txBox="1"/>
          <p:nvPr>
            <p:ph idx="1" type="body"/>
          </p:nvPr>
        </p:nvSpPr>
        <p:spPr>
          <a:xfrm>
            <a:off x="568513" y="944125"/>
            <a:ext cx="5143200" cy="3513300"/>
          </a:xfrm>
          <a:prstGeom prst="rect">
            <a:avLst/>
          </a:prstGeom>
          <a:noFill/>
          <a:ln>
            <a:noFill/>
          </a:ln>
        </p:spPr>
        <p:txBody>
          <a:bodyPr anchorCtr="0" anchor="t" bIns="28575" lIns="57150" spcFirstLastPara="1" rIns="57150" wrap="square" tIns="28575">
            <a:spAutoFit/>
          </a:bodyPr>
          <a:lstStyle/>
          <a:p>
            <a:pPr indent="-254000" lvl="0" marL="215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Technical Hurdles:</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Model distillation tradeoffs</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Multilingual support costs</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Real-time monitoring needs</a:t>
            </a:r>
            <a:endParaRPr b="0" i="0" sz="1800" u="none" cap="none" strike="noStrike">
              <a:solidFill>
                <a:schemeClr val="dk1"/>
              </a:solidFill>
              <a:latin typeface="Calibri"/>
              <a:ea typeface="Calibri"/>
              <a:cs typeface="Calibri"/>
              <a:sym typeface="Calibri"/>
            </a:endParaRPr>
          </a:p>
          <a:p>
            <a:pPr indent="-254000" lvl="0" marL="215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Organizational:</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Institutional incentives</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Compute resource allocation</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120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Ethical review processes</a:t>
            </a:r>
            <a:endParaRPr b="0" i="0" sz="1800" u="none" cap="none" strike="noStrike">
              <a:solidFill>
                <a:schemeClr val="dk1"/>
              </a:solidFill>
              <a:latin typeface="Calibri"/>
              <a:ea typeface="Calibri"/>
              <a:cs typeface="Calibri"/>
              <a:sym typeface="Calibri"/>
            </a:endParaRPr>
          </a:p>
        </p:txBody>
      </p:sp>
      <p:pic>
        <p:nvPicPr>
          <p:cNvPr id="265" name="Google Shape;265;p45" title="402dd0235a5a1ae.png"/>
          <p:cNvPicPr preferRelativeResize="0"/>
          <p:nvPr/>
        </p:nvPicPr>
        <p:blipFill>
          <a:blip r:embed="rId3">
            <a:alphaModFix/>
          </a:blip>
          <a:stretch>
            <a:fillRect/>
          </a:stretch>
        </p:blipFill>
        <p:spPr>
          <a:xfrm>
            <a:off x="7303675" y="3533599"/>
            <a:ext cx="1733025" cy="1510850"/>
          </a:xfrm>
          <a:prstGeom prst="rect">
            <a:avLst/>
          </a:prstGeom>
          <a:noFill/>
          <a:ln>
            <a:noFill/>
          </a:ln>
        </p:spPr>
      </p:pic>
      <p:sp>
        <p:nvSpPr>
          <p:cNvPr id="266" name="Google Shape;266;p45"/>
          <p:cNvSpPr txBox="1"/>
          <p:nvPr>
            <p:ph idx="12" type="sldNum"/>
          </p:nvPr>
        </p:nvSpPr>
        <p:spPr>
          <a:xfrm>
            <a:off x="7751300" y="77200"/>
            <a:ext cx="1333500" cy="228000"/>
          </a:xfrm>
          <a:prstGeom prst="rect">
            <a:avLst/>
          </a:prstGeom>
        </p:spPr>
        <p:txBody>
          <a:bodyPr anchorCtr="0" anchor="ctr" bIns="28575" lIns="57150" spcFirstLastPara="1" rIns="57150" wrap="square" tIns="28575">
            <a:noAutofit/>
          </a:bodyPr>
          <a:lstStyle/>
          <a:p>
            <a:pPr indent="0" lvl="0" marL="0" rtl="0" algn="r">
              <a:spcBef>
                <a:spcPts val="0"/>
              </a:spcBef>
              <a:spcAft>
                <a:spcPts val="0"/>
              </a:spcAft>
              <a:buClr>
                <a:srgbClr val="888888"/>
              </a:buClr>
              <a:buSzPts val="800"/>
              <a:buFont typeface="Calibri"/>
              <a:buNone/>
            </a:pPr>
            <a:fld id="{00000000-1234-1234-1234-123412341234}" type="slidenum">
              <a:rPr lang="en" sz="1500">
                <a:solidFill>
                  <a:schemeClr val="dk1"/>
                </a:solidFill>
              </a:rPr>
              <a:t>‹#›</a:t>
            </a:fld>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6"/>
          <p:cNvSpPr txBox="1"/>
          <p:nvPr>
            <p:ph type="title"/>
          </p:nvPr>
        </p:nvSpPr>
        <p:spPr>
          <a:xfrm>
            <a:off x="2000363" y="179675"/>
            <a:ext cx="5143200" cy="714300"/>
          </a:xfrm>
          <a:prstGeom prst="rect">
            <a:avLst/>
          </a:prstGeom>
          <a:noFill/>
          <a:ln>
            <a:noFill/>
          </a:ln>
        </p:spPr>
        <p:txBody>
          <a:bodyPr anchorCtr="0" anchor="ctr" bIns="28575" lIns="57150" spcFirstLastPara="1" rIns="57150" wrap="square" tIns="28575">
            <a:noAutofit/>
          </a:bodyPr>
          <a:lstStyle/>
          <a:p>
            <a:pPr indent="0" lvl="0" marL="0" rtl="0" algn="ctr">
              <a:lnSpc>
                <a:spcPct val="100000"/>
              </a:lnSpc>
              <a:spcBef>
                <a:spcPts val="0"/>
              </a:spcBef>
              <a:spcAft>
                <a:spcPts val="0"/>
              </a:spcAft>
              <a:buClr>
                <a:srgbClr val="0C2E66"/>
              </a:buClr>
              <a:buSzPts val="2300"/>
              <a:buFont typeface="Calibri"/>
              <a:buNone/>
            </a:pPr>
            <a:r>
              <a:rPr b="1" lang="en" sz="2300" u="none" strike="noStrike">
                <a:latin typeface="Calibri"/>
                <a:ea typeface="Calibri"/>
                <a:cs typeface="Calibri"/>
                <a:sym typeface="Calibri"/>
              </a:rPr>
              <a:t>Compute Cost Escalation</a:t>
            </a:r>
            <a:endParaRPr b="0" sz="2300" u="none" strike="noStrike">
              <a:latin typeface="Calibri"/>
              <a:ea typeface="Calibri"/>
              <a:cs typeface="Calibri"/>
              <a:sym typeface="Calibri"/>
            </a:endParaRPr>
          </a:p>
        </p:txBody>
      </p:sp>
      <p:sp>
        <p:nvSpPr>
          <p:cNvPr id="273" name="Google Shape;273;p46"/>
          <p:cNvSpPr txBox="1"/>
          <p:nvPr>
            <p:ph idx="1" type="body"/>
          </p:nvPr>
        </p:nvSpPr>
        <p:spPr>
          <a:xfrm>
            <a:off x="285750" y="1136125"/>
            <a:ext cx="7635000" cy="2551200"/>
          </a:xfrm>
          <a:prstGeom prst="rect">
            <a:avLst/>
          </a:prstGeom>
          <a:noFill/>
          <a:ln>
            <a:noFill/>
          </a:ln>
        </p:spPr>
        <p:txBody>
          <a:bodyPr anchorCtr="0" anchor="t" bIns="28575" lIns="57150" spcFirstLastPara="1" rIns="57150" wrap="square" tIns="28575">
            <a:spAutoFit/>
          </a:bodyPr>
          <a:lstStyle/>
          <a:p>
            <a:pPr indent="-342900" lvl="0" marL="457200" marR="0" rtl="0" algn="l">
              <a:lnSpc>
                <a:spcPct val="200000"/>
              </a:lnSpc>
              <a:spcBef>
                <a:spcPts val="30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300,000x compute increase in 6 years (2012-2018)</a:t>
            </a:r>
            <a:endParaRPr sz="1800">
              <a:solidFill>
                <a:schemeClr val="dk1"/>
              </a:solidFill>
              <a:latin typeface="Calibri"/>
              <a:ea typeface="Calibri"/>
              <a:cs typeface="Calibri"/>
              <a:sym typeface="Calibri"/>
            </a:endParaRPr>
          </a:p>
          <a:p>
            <a:pPr indent="-342900" lvl="0" marL="457200" marR="0" rtl="0" algn="l">
              <a:lnSpc>
                <a:spcPct val="2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Outpaces Moore's Law by 25,000x</a:t>
            </a:r>
            <a:endParaRPr sz="1800">
              <a:solidFill>
                <a:schemeClr val="dk1"/>
              </a:solidFill>
              <a:latin typeface="Calibri"/>
              <a:ea typeface="Calibri"/>
              <a:cs typeface="Calibri"/>
              <a:sym typeface="Calibri"/>
            </a:endParaRPr>
          </a:p>
          <a:p>
            <a:pPr indent="-342900" lvl="0" marL="457200" marR="0" rtl="0" algn="l">
              <a:lnSpc>
                <a:spcPct val="2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Creates winner-takes-all research environment</a:t>
            </a:r>
            <a:endParaRPr sz="1800">
              <a:solidFill>
                <a:schemeClr val="dk1"/>
              </a:solidFill>
              <a:latin typeface="Calibri"/>
              <a:ea typeface="Calibri"/>
              <a:cs typeface="Calibri"/>
              <a:sym typeface="Calibri"/>
            </a:endParaRPr>
          </a:p>
          <a:p>
            <a:pPr indent="-342900" lvl="0" marL="457200" marR="0" rtl="0" algn="l">
              <a:lnSpc>
                <a:spcPct val="2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78% of NLP papers now funded by tech giants</a:t>
            </a:r>
            <a:endParaRPr sz="1800">
              <a:solidFill>
                <a:schemeClr val="dk1"/>
              </a:solidFill>
              <a:latin typeface="Calibri"/>
              <a:ea typeface="Calibri"/>
              <a:cs typeface="Calibri"/>
              <a:sym typeface="Calibri"/>
            </a:endParaRPr>
          </a:p>
          <a:p>
            <a:pPr indent="-342900" lvl="0" marL="457200" marR="0" rtl="0" algn="l">
              <a:lnSpc>
                <a:spcPct val="2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GPU clusters cost more than entire university CS dept budgets</a:t>
            </a:r>
            <a:endParaRPr sz="1800">
              <a:solidFill>
                <a:schemeClr val="dk1"/>
              </a:solidFill>
              <a:latin typeface="Calibri"/>
              <a:ea typeface="Calibri"/>
              <a:cs typeface="Calibri"/>
              <a:sym typeface="Calibri"/>
            </a:endParaRPr>
          </a:p>
        </p:txBody>
      </p:sp>
      <p:pic>
        <p:nvPicPr>
          <p:cNvPr id="274" name="Google Shape;274;p46" title="rich-parrot.png"/>
          <p:cNvPicPr preferRelativeResize="0"/>
          <p:nvPr/>
        </p:nvPicPr>
        <p:blipFill>
          <a:blip r:embed="rId3">
            <a:alphaModFix/>
          </a:blip>
          <a:stretch>
            <a:fillRect/>
          </a:stretch>
        </p:blipFill>
        <p:spPr>
          <a:xfrm>
            <a:off x="7191000" y="3232375"/>
            <a:ext cx="1767576" cy="1756975"/>
          </a:xfrm>
          <a:prstGeom prst="rect">
            <a:avLst/>
          </a:prstGeom>
          <a:noFill/>
          <a:ln>
            <a:noFill/>
          </a:ln>
        </p:spPr>
      </p:pic>
      <p:sp>
        <p:nvSpPr>
          <p:cNvPr id="275" name="Google Shape;275;p46"/>
          <p:cNvSpPr txBox="1"/>
          <p:nvPr>
            <p:ph idx="12" type="sldNum"/>
          </p:nvPr>
        </p:nvSpPr>
        <p:spPr>
          <a:xfrm>
            <a:off x="7751325" y="77225"/>
            <a:ext cx="1333500" cy="228000"/>
          </a:xfrm>
          <a:prstGeom prst="rect">
            <a:avLst/>
          </a:prstGeom>
        </p:spPr>
        <p:txBody>
          <a:bodyPr anchorCtr="0" anchor="ctr" bIns="28575" lIns="57150" spcFirstLastPara="1" rIns="57150" wrap="square" tIns="28575">
            <a:noAutofit/>
          </a:bodyPr>
          <a:lstStyle/>
          <a:p>
            <a:pPr indent="0" lvl="0" marL="0" rtl="0" algn="r">
              <a:spcBef>
                <a:spcPts val="0"/>
              </a:spcBef>
              <a:spcAft>
                <a:spcPts val="0"/>
              </a:spcAft>
              <a:buClr>
                <a:srgbClr val="888888"/>
              </a:buClr>
              <a:buSzPts val="800"/>
              <a:buFont typeface="Calibri"/>
              <a:buNone/>
            </a:pPr>
            <a:fld id="{00000000-1234-1234-1234-123412341234}" type="slidenum">
              <a:rPr lang="en" sz="1500">
                <a:solidFill>
                  <a:schemeClr val="dk1"/>
                </a:solidFill>
              </a:rPr>
              <a:t>‹#›</a:t>
            </a:fld>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7"/>
          <p:cNvSpPr txBox="1"/>
          <p:nvPr>
            <p:ph type="title"/>
          </p:nvPr>
        </p:nvSpPr>
        <p:spPr>
          <a:xfrm>
            <a:off x="2000363" y="107675"/>
            <a:ext cx="5143200" cy="714300"/>
          </a:xfrm>
          <a:prstGeom prst="rect">
            <a:avLst/>
          </a:prstGeom>
          <a:noFill/>
          <a:ln>
            <a:noFill/>
          </a:ln>
        </p:spPr>
        <p:txBody>
          <a:bodyPr anchorCtr="0" anchor="ctr" bIns="28575" lIns="57150" spcFirstLastPara="1" rIns="57150" wrap="square" tIns="28575">
            <a:noAutofit/>
          </a:bodyPr>
          <a:lstStyle/>
          <a:p>
            <a:pPr indent="0" lvl="0" marL="0" rtl="0" algn="ctr">
              <a:lnSpc>
                <a:spcPct val="100000"/>
              </a:lnSpc>
              <a:spcBef>
                <a:spcPts val="0"/>
              </a:spcBef>
              <a:spcAft>
                <a:spcPts val="0"/>
              </a:spcAft>
              <a:buClr>
                <a:srgbClr val="0C2E66"/>
              </a:buClr>
              <a:buSzPts val="2300"/>
              <a:buFont typeface="Calibri"/>
              <a:buNone/>
            </a:pPr>
            <a:r>
              <a:rPr b="1" lang="en" sz="2300" u="none" strike="noStrike">
                <a:latin typeface="Calibri"/>
                <a:ea typeface="Calibri"/>
                <a:cs typeface="Calibri"/>
                <a:sym typeface="Calibri"/>
              </a:rPr>
              <a:t>Compute Growth Trends</a:t>
            </a:r>
            <a:endParaRPr b="0" sz="2300" u="none" strike="noStrike">
              <a:latin typeface="Calibri"/>
              <a:ea typeface="Calibri"/>
              <a:cs typeface="Calibri"/>
              <a:sym typeface="Calibri"/>
            </a:endParaRPr>
          </a:p>
        </p:txBody>
      </p:sp>
      <p:sp>
        <p:nvSpPr>
          <p:cNvPr id="282" name="Google Shape;282;p47"/>
          <p:cNvSpPr/>
          <p:nvPr/>
        </p:nvSpPr>
        <p:spPr>
          <a:xfrm>
            <a:off x="0" y="4763250"/>
            <a:ext cx="2271300" cy="380400"/>
          </a:xfrm>
          <a:prstGeom prst="rect">
            <a:avLst/>
          </a:prstGeom>
          <a:noFill/>
          <a:ln>
            <a:noFill/>
          </a:ln>
        </p:spPr>
        <p:txBody>
          <a:bodyPr anchorCtr="0" anchor="t" bIns="28125" lIns="56250" spcFirstLastPara="1" rIns="56250" wrap="square" tIns="28125">
            <a:noAutofit/>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 sz="1000" u="none" cap="none" strike="noStrike">
                <a:solidFill>
                  <a:srgbClr val="404040"/>
                </a:solidFill>
                <a:latin typeface="Calibri"/>
                <a:ea typeface="Calibri"/>
                <a:cs typeface="Calibri"/>
                <a:sym typeface="Calibri"/>
              </a:rPr>
              <a:t>Source: Section 3, Bender et al. 2021</a:t>
            </a:r>
            <a:endParaRPr b="0" i="0" sz="1000" u="none" cap="none" strike="noStrike">
              <a:solidFill>
                <a:srgbClr val="000000"/>
              </a:solidFill>
              <a:latin typeface="Arial"/>
              <a:ea typeface="Arial"/>
              <a:cs typeface="Arial"/>
              <a:sym typeface="Arial"/>
            </a:endParaRPr>
          </a:p>
        </p:txBody>
      </p:sp>
      <p:sp>
        <p:nvSpPr>
          <p:cNvPr id="283" name="Google Shape;283;p47"/>
          <p:cNvSpPr txBox="1"/>
          <p:nvPr>
            <p:ph idx="12" type="sldNum"/>
          </p:nvPr>
        </p:nvSpPr>
        <p:spPr>
          <a:xfrm>
            <a:off x="7743325" y="107675"/>
            <a:ext cx="1333500" cy="228000"/>
          </a:xfrm>
          <a:prstGeom prst="rect">
            <a:avLst/>
          </a:prstGeom>
        </p:spPr>
        <p:txBody>
          <a:bodyPr anchorCtr="0" anchor="ctr" bIns="28575" lIns="57150" spcFirstLastPara="1" rIns="57150" wrap="square" tIns="28575">
            <a:noAutofit/>
          </a:bodyPr>
          <a:lstStyle/>
          <a:p>
            <a:pPr indent="0" lvl="0" marL="0" rtl="0" algn="r">
              <a:spcBef>
                <a:spcPts val="0"/>
              </a:spcBef>
              <a:spcAft>
                <a:spcPts val="0"/>
              </a:spcAft>
              <a:buClr>
                <a:srgbClr val="888888"/>
              </a:buClr>
              <a:buSzPts val="800"/>
              <a:buFont typeface="Calibri"/>
              <a:buNone/>
            </a:pPr>
            <a:fld id="{00000000-1234-1234-1234-123412341234}" type="slidenum">
              <a:rPr lang="en" sz="1500">
                <a:solidFill>
                  <a:schemeClr val="dk1"/>
                </a:solidFill>
              </a:rPr>
              <a:t>‹#›</a:t>
            </a:fld>
            <a:endParaRPr sz="1500">
              <a:solidFill>
                <a:schemeClr val="dk1"/>
              </a:solidFill>
              <a:latin typeface="Times New Roman"/>
              <a:ea typeface="Times New Roman"/>
              <a:cs typeface="Times New Roman"/>
              <a:sym typeface="Times New Roman"/>
            </a:endParaRPr>
          </a:p>
        </p:txBody>
      </p:sp>
      <p:pic>
        <p:nvPicPr>
          <p:cNvPr id="284" name="Google Shape;284;p47" title="compute_growth.png"/>
          <p:cNvPicPr preferRelativeResize="0"/>
          <p:nvPr/>
        </p:nvPicPr>
        <p:blipFill>
          <a:blip r:embed="rId3">
            <a:alphaModFix/>
          </a:blip>
          <a:stretch>
            <a:fillRect/>
          </a:stretch>
        </p:blipFill>
        <p:spPr>
          <a:xfrm>
            <a:off x="1170263" y="749425"/>
            <a:ext cx="6803475" cy="4082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8"/>
          <p:cNvSpPr txBox="1"/>
          <p:nvPr>
            <p:ph type="title"/>
          </p:nvPr>
        </p:nvSpPr>
        <p:spPr>
          <a:xfrm>
            <a:off x="2000250" y="91675"/>
            <a:ext cx="5143200" cy="714300"/>
          </a:xfrm>
          <a:prstGeom prst="rect">
            <a:avLst/>
          </a:prstGeom>
          <a:noFill/>
          <a:ln>
            <a:noFill/>
          </a:ln>
        </p:spPr>
        <p:txBody>
          <a:bodyPr anchorCtr="0" anchor="ctr" bIns="28575" lIns="57150" spcFirstLastPara="1" rIns="57150" wrap="square" tIns="28575">
            <a:noAutofit/>
          </a:bodyPr>
          <a:lstStyle/>
          <a:p>
            <a:pPr indent="0" lvl="0" marL="0" rtl="0" algn="ctr">
              <a:lnSpc>
                <a:spcPct val="100000"/>
              </a:lnSpc>
              <a:spcBef>
                <a:spcPts val="0"/>
              </a:spcBef>
              <a:spcAft>
                <a:spcPts val="0"/>
              </a:spcAft>
              <a:buClr>
                <a:srgbClr val="0C2E66"/>
              </a:buClr>
              <a:buSzPts val="2300"/>
              <a:buFont typeface="Calibri"/>
              <a:buNone/>
            </a:pPr>
            <a:r>
              <a:rPr b="1" lang="en" sz="2300" u="none" strike="noStrike">
                <a:latin typeface="Calibri"/>
                <a:ea typeface="Calibri"/>
                <a:cs typeface="Calibri"/>
                <a:sym typeface="Calibri"/>
              </a:rPr>
              <a:t>Bias Amplification Cycle</a:t>
            </a:r>
            <a:endParaRPr b="0" sz="2300" u="none" strike="noStrike">
              <a:latin typeface="Calibri"/>
              <a:ea typeface="Calibri"/>
              <a:cs typeface="Calibri"/>
              <a:sym typeface="Calibri"/>
            </a:endParaRPr>
          </a:p>
        </p:txBody>
      </p:sp>
      <p:sp>
        <p:nvSpPr>
          <p:cNvPr id="291" name="Google Shape;291;p48"/>
          <p:cNvSpPr txBox="1"/>
          <p:nvPr>
            <p:ph idx="12" type="sldNum"/>
          </p:nvPr>
        </p:nvSpPr>
        <p:spPr>
          <a:xfrm>
            <a:off x="7743325" y="51675"/>
            <a:ext cx="1333500" cy="228000"/>
          </a:xfrm>
          <a:prstGeom prst="rect">
            <a:avLst/>
          </a:prstGeom>
        </p:spPr>
        <p:txBody>
          <a:bodyPr anchorCtr="0" anchor="ctr" bIns="28575" lIns="57150" spcFirstLastPara="1" rIns="57150" wrap="square" tIns="28575">
            <a:noAutofit/>
          </a:bodyPr>
          <a:lstStyle/>
          <a:p>
            <a:pPr indent="0" lvl="0" marL="0" rtl="0" algn="r">
              <a:spcBef>
                <a:spcPts val="0"/>
              </a:spcBef>
              <a:spcAft>
                <a:spcPts val="0"/>
              </a:spcAft>
              <a:buClr>
                <a:srgbClr val="888888"/>
              </a:buClr>
              <a:buSzPts val="800"/>
              <a:buFont typeface="Calibri"/>
              <a:buNone/>
            </a:pPr>
            <a:fld id="{00000000-1234-1234-1234-123412341234}" type="slidenum">
              <a:rPr lang="en" sz="1500">
                <a:solidFill>
                  <a:schemeClr val="dk1"/>
                </a:solidFill>
              </a:rPr>
              <a:t>‹#›</a:t>
            </a:fld>
            <a:endParaRPr sz="1500">
              <a:solidFill>
                <a:schemeClr val="dk1"/>
              </a:solidFill>
              <a:latin typeface="Times New Roman"/>
              <a:ea typeface="Times New Roman"/>
              <a:cs typeface="Times New Roman"/>
              <a:sym typeface="Times New Roman"/>
            </a:endParaRPr>
          </a:p>
        </p:txBody>
      </p:sp>
      <p:pic>
        <p:nvPicPr>
          <p:cNvPr id="292" name="Google Shape;292;p48"/>
          <p:cNvPicPr preferRelativeResize="0"/>
          <p:nvPr/>
        </p:nvPicPr>
        <p:blipFill>
          <a:blip r:embed="rId3">
            <a:alphaModFix/>
          </a:blip>
          <a:stretch>
            <a:fillRect/>
          </a:stretch>
        </p:blipFill>
        <p:spPr>
          <a:xfrm>
            <a:off x="152250" y="2131038"/>
            <a:ext cx="8839200" cy="88142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49"/>
          <p:cNvSpPr txBox="1"/>
          <p:nvPr>
            <p:ph type="title"/>
          </p:nvPr>
        </p:nvSpPr>
        <p:spPr>
          <a:xfrm>
            <a:off x="2000363" y="155675"/>
            <a:ext cx="5143200" cy="714300"/>
          </a:xfrm>
          <a:prstGeom prst="rect">
            <a:avLst/>
          </a:prstGeom>
          <a:noFill/>
          <a:ln>
            <a:noFill/>
          </a:ln>
        </p:spPr>
        <p:txBody>
          <a:bodyPr anchorCtr="0" anchor="ctr" bIns="28575" lIns="57150" spcFirstLastPara="1" rIns="57150" wrap="square" tIns="28575">
            <a:noAutofit/>
          </a:bodyPr>
          <a:lstStyle/>
          <a:p>
            <a:pPr indent="0" lvl="0" marL="0" rtl="0" algn="ctr">
              <a:lnSpc>
                <a:spcPct val="100000"/>
              </a:lnSpc>
              <a:spcBef>
                <a:spcPts val="0"/>
              </a:spcBef>
              <a:spcAft>
                <a:spcPts val="0"/>
              </a:spcAft>
              <a:buClr>
                <a:srgbClr val="0C2E66"/>
              </a:buClr>
              <a:buSzPts val="2300"/>
              <a:buFont typeface="Calibri"/>
              <a:buNone/>
            </a:pPr>
            <a:r>
              <a:rPr b="1" lang="en" sz="2300" u="none" strike="noStrike">
                <a:latin typeface="Calibri"/>
                <a:ea typeface="Calibri"/>
                <a:cs typeface="Calibri"/>
                <a:sym typeface="Calibri"/>
              </a:rPr>
              <a:t>Documentation Debt Risks</a:t>
            </a:r>
            <a:endParaRPr b="0" sz="2300" u="none" strike="noStrike">
              <a:latin typeface="Calibri"/>
              <a:ea typeface="Calibri"/>
              <a:cs typeface="Calibri"/>
              <a:sym typeface="Calibri"/>
            </a:endParaRPr>
          </a:p>
        </p:txBody>
      </p:sp>
      <p:sp>
        <p:nvSpPr>
          <p:cNvPr id="299" name="Google Shape;299;p49"/>
          <p:cNvSpPr txBox="1"/>
          <p:nvPr>
            <p:ph idx="1" type="body"/>
          </p:nvPr>
        </p:nvSpPr>
        <p:spPr>
          <a:xfrm>
            <a:off x="285750" y="1000125"/>
            <a:ext cx="5143200" cy="1242900"/>
          </a:xfrm>
          <a:prstGeom prst="rect">
            <a:avLst/>
          </a:prstGeom>
          <a:noFill/>
          <a:ln>
            <a:noFill/>
          </a:ln>
        </p:spPr>
        <p:txBody>
          <a:bodyPr anchorCtr="0" anchor="t" bIns="28575" lIns="57150" spcFirstLastPara="1" rIns="57150" wrap="square" tIns="28575">
            <a:spAutoFit/>
          </a:bodyPr>
          <a:lstStyle/>
          <a:p>
            <a:pPr indent="-254000" lvl="0" marL="215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Critical Paper Concept:</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Impossible post-hoc analysis at scale</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Erodes accountability mechanism</a:t>
            </a:r>
            <a:endParaRPr sz="1800">
              <a:solidFill>
                <a:schemeClr val="dk1"/>
              </a:solidFill>
              <a:latin typeface="Calibri"/>
              <a:ea typeface="Calibri"/>
              <a:cs typeface="Calibri"/>
              <a:sym typeface="Calibri"/>
            </a:endParaRPr>
          </a:p>
        </p:txBody>
      </p:sp>
      <p:sp>
        <p:nvSpPr>
          <p:cNvPr id="300" name="Google Shape;300;p49"/>
          <p:cNvSpPr txBox="1"/>
          <p:nvPr>
            <p:ph idx="1" type="body"/>
          </p:nvPr>
        </p:nvSpPr>
        <p:spPr>
          <a:xfrm>
            <a:off x="285750" y="2792375"/>
            <a:ext cx="5143200" cy="1581600"/>
          </a:xfrm>
          <a:prstGeom prst="rect">
            <a:avLst/>
          </a:prstGeom>
          <a:noFill/>
          <a:ln>
            <a:noFill/>
          </a:ln>
        </p:spPr>
        <p:txBody>
          <a:bodyPr anchorCtr="0" anchor="t" bIns="28575" lIns="57150" spcFirstLastPara="1" rIns="57150" wrap="square" tIns="28575">
            <a:spAutoFit/>
          </a:bodyPr>
          <a:lstStyle/>
          <a:p>
            <a:pPr indent="-254000" lvl="0" marL="215900" marR="0" rtl="0" algn="l">
              <a:lnSpc>
                <a:spcPct val="150000"/>
              </a:lnSpc>
              <a:spcBef>
                <a:spcPts val="300"/>
              </a:spcBef>
              <a:spcAft>
                <a:spcPts val="0"/>
              </a:spcAft>
              <a:buClr>
                <a:schemeClr val="dk1"/>
              </a:buClr>
              <a:buSzPts val="1800"/>
              <a:buFont typeface="Arial"/>
              <a:buChar char="•"/>
            </a:pPr>
            <a:r>
              <a:rPr lang="en" sz="1800">
                <a:solidFill>
                  <a:schemeClr val="dk1"/>
                </a:solidFill>
                <a:latin typeface="Calibri"/>
                <a:ea typeface="Calibri"/>
                <a:cs typeface="Calibri"/>
                <a:sym typeface="Calibri"/>
              </a:rPr>
              <a:t>Solution?</a:t>
            </a:r>
            <a:endParaRPr sz="1800">
              <a:solidFill>
                <a:schemeClr val="dk1"/>
              </a:solidFill>
              <a:latin typeface="Calibri"/>
              <a:ea typeface="Calibri"/>
              <a:cs typeface="Calibri"/>
              <a:sym typeface="Calibri"/>
            </a:endParaRPr>
          </a:p>
          <a:p>
            <a:pPr indent="-228600" lvl="1" marL="457200" rtl="0" algn="l">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Budget documentation from project start</a:t>
            </a:r>
            <a:endParaRPr sz="1800">
              <a:solidFill>
                <a:schemeClr val="dk1"/>
              </a:solidFill>
              <a:latin typeface="Calibri"/>
              <a:ea typeface="Calibri"/>
              <a:cs typeface="Calibri"/>
              <a:sym typeface="Calibri"/>
            </a:endParaRPr>
          </a:p>
          <a:p>
            <a:pPr indent="-228600" lvl="1" marL="457200" rtl="0" algn="l">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Limit dataset size to documentable scope</a:t>
            </a:r>
            <a:endParaRPr sz="1800">
              <a:solidFill>
                <a:schemeClr val="dk1"/>
              </a:solidFill>
              <a:latin typeface="Calibri"/>
              <a:ea typeface="Calibri"/>
              <a:cs typeface="Calibri"/>
              <a:sym typeface="Calibri"/>
            </a:endParaRPr>
          </a:p>
          <a:p>
            <a:pPr indent="-228600" lvl="1" marL="457200" rtl="0" algn="l">
              <a:lnSpc>
                <a:spcPct val="15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Adopt dataset nutrition labels framework</a:t>
            </a:r>
            <a:endParaRPr sz="1800">
              <a:solidFill>
                <a:schemeClr val="dk1"/>
              </a:solidFill>
              <a:latin typeface="Calibri"/>
              <a:ea typeface="Calibri"/>
              <a:cs typeface="Calibri"/>
              <a:sym typeface="Calibri"/>
            </a:endParaRPr>
          </a:p>
        </p:txBody>
      </p:sp>
      <p:pic>
        <p:nvPicPr>
          <p:cNvPr id="301" name="Google Shape;301;p49"/>
          <p:cNvPicPr preferRelativeResize="0"/>
          <p:nvPr/>
        </p:nvPicPr>
        <p:blipFill rotWithShape="1">
          <a:blip r:embed="rId3">
            <a:alphaModFix/>
          </a:blip>
          <a:srcRect b="0" l="0" r="0" t="30342"/>
          <a:stretch/>
        </p:blipFill>
        <p:spPr>
          <a:xfrm>
            <a:off x="7157482" y="3646675"/>
            <a:ext cx="1850643" cy="1289100"/>
          </a:xfrm>
          <a:prstGeom prst="rect">
            <a:avLst/>
          </a:prstGeom>
          <a:noFill/>
          <a:ln>
            <a:noFill/>
          </a:ln>
        </p:spPr>
      </p:pic>
      <p:sp>
        <p:nvSpPr>
          <p:cNvPr id="302" name="Google Shape;302;p49"/>
          <p:cNvSpPr txBox="1"/>
          <p:nvPr>
            <p:ph idx="12" type="sldNum"/>
          </p:nvPr>
        </p:nvSpPr>
        <p:spPr>
          <a:xfrm>
            <a:off x="7759325" y="69200"/>
            <a:ext cx="1333500" cy="228000"/>
          </a:xfrm>
          <a:prstGeom prst="rect">
            <a:avLst/>
          </a:prstGeom>
        </p:spPr>
        <p:txBody>
          <a:bodyPr anchorCtr="0" anchor="ctr" bIns="28575" lIns="57150" spcFirstLastPara="1" rIns="57150" wrap="square" tIns="28575">
            <a:noAutofit/>
          </a:bodyPr>
          <a:lstStyle/>
          <a:p>
            <a:pPr indent="0" lvl="0" marL="0" rtl="0" algn="r">
              <a:spcBef>
                <a:spcPts val="0"/>
              </a:spcBef>
              <a:spcAft>
                <a:spcPts val="0"/>
              </a:spcAft>
              <a:buClr>
                <a:srgbClr val="888888"/>
              </a:buClr>
              <a:buSzPts val="800"/>
              <a:buFont typeface="Calibri"/>
              <a:buNone/>
            </a:pPr>
            <a:fld id="{00000000-1234-1234-1234-123412341234}" type="slidenum">
              <a:rPr lang="en" sz="1500">
                <a:solidFill>
                  <a:schemeClr val="dk1"/>
                </a:solidFill>
              </a:rPr>
              <a:t>‹#›</a:t>
            </a:fld>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2"/>
          <p:cNvSpPr txBox="1"/>
          <p:nvPr>
            <p:ph type="title"/>
          </p:nvPr>
        </p:nvSpPr>
        <p:spPr>
          <a:xfrm>
            <a:off x="2000363" y="139675"/>
            <a:ext cx="5143200" cy="714300"/>
          </a:xfrm>
          <a:prstGeom prst="rect">
            <a:avLst/>
          </a:prstGeom>
          <a:noFill/>
          <a:ln>
            <a:noFill/>
          </a:ln>
        </p:spPr>
        <p:txBody>
          <a:bodyPr anchorCtr="0" anchor="ctr" bIns="28575" lIns="57150" spcFirstLastPara="1" rIns="57150" wrap="square" tIns="28575">
            <a:noAutofit/>
          </a:bodyPr>
          <a:lstStyle/>
          <a:p>
            <a:pPr indent="0" lvl="0" marL="0" rtl="0" algn="ctr">
              <a:lnSpc>
                <a:spcPct val="100000"/>
              </a:lnSpc>
              <a:spcBef>
                <a:spcPts val="0"/>
              </a:spcBef>
              <a:spcAft>
                <a:spcPts val="0"/>
              </a:spcAft>
              <a:buClr>
                <a:srgbClr val="0C2E66"/>
              </a:buClr>
              <a:buSzPts val="2300"/>
              <a:buFont typeface="Calibri"/>
              <a:buNone/>
            </a:pPr>
            <a:r>
              <a:rPr b="1" lang="en" sz="2300" u="none" strike="noStrike">
                <a:latin typeface="Calibri"/>
                <a:ea typeface="Calibri"/>
                <a:cs typeface="Calibri"/>
                <a:sym typeface="Calibri"/>
              </a:rPr>
              <a:t>Historical Development of LMs</a:t>
            </a:r>
            <a:endParaRPr b="0" sz="2300" u="none" strike="noStrike">
              <a:latin typeface="Calibri"/>
              <a:ea typeface="Calibri"/>
              <a:cs typeface="Calibri"/>
              <a:sym typeface="Calibri"/>
            </a:endParaRPr>
          </a:p>
        </p:txBody>
      </p:sp>
      <p:sp>
        <p:nvSpPr>
          <p:cNvPr id="147" name="Google Shape;147;p32"/>
          <p:cNvSpPr txBox="1"/>
          <p:nvPr>
            <p:ph idx="1" type="body"/>
          </p:nvPr>
        </p:nvSpPr>
        <p:spPr>
          <a:xfrm>
            <a:off x="309750" y="853975"/>
            <a:ext cx="5143200" cy="2605200"/>
          </a:xfrm>
          <a:prstGeom prst="rect">
            <a:avLst/>
          </a:prstGeom>
          <a:noFill/>
          <a:ln>
            <a:noFill/>
          </a:ln>
        </p:spPr>
        <p:txBody>
          <a:bodyPr anchorCtr="0" anchor="t" bIns="28575" lIns="57150" spcFirstLastPara="1" rIns="57150" wrap="square" tIns="28575">
            <a:spAutoFit/>
          </a:bodyPr>
          <a:lstStyle/>
          <a:p>
            <a:pPr indent="-254000" lvl="0" marL="215900" marR="0" rtl="0" algn="l">
              <a:lnSpc>
                <a:spcPct val="150000"/>
              </a:lnSpc>
              <a:spcBef>
                <a:spcPts val="300"/>
              </a:spcBef>
              <a:spcAft>
                <a:spcPts val="0"/>
              </a:spcAft>
              <a:buClr>
                <a:schemeClr val="dk1"/>
              </a:buClr>
              <a:buSzPts val="1800"/>
              <a:buChar char="•"/>
            </a:pPr>
            <a:r>
              <a:rPr b="1" i="0" lang="en" sz="1800" u="none" cap="none" strike="noStrike">
                <a:solidFill>
                  <a:schemeClr val="dk1"/>
                </a:solidFill>
                <a:latin typeface="Calibri"/>
                <a:ea typeface="Calibri"/>
                <a:cs typeface="Calibri"/>
                <a:sym typeface="Calibri"/>
              </a:rPr>
              <a:t>Key Milestones:</a:t>
            </a:r>
            <a:endParaRPr b="1"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N-gram models (1980s)</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Word embeddings (word2vec)</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Transformer architecture (2017)</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BERT &amp; pretraining (2018)</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GPT-3 &amp; trillion-parameter models</a:t>
            </a:r>
            <a:endParaRPr b="0" i="0" sz="1800" u="none" cap="none" strike="noStrike">
              <a:solidFill>
                <a:schemeClr val="dk1"/>
              </a:solidFill>
              <a:latin typeface="Calibri"/>
              <a:ea typeface="Calibri"/>
              <a:cs typeface="Calibri"/>
              <a:sym typeface="Calibri"/>
            </a:endParaRPr>
          </a:p>
        </p:txBody>
      </p:sp>
      <p:pic>
        <p:nvPicPr>
          <p:cNvPr id="148" name="Google Shape;148;p32" title="ac387990c009a80670710c7f5a0f36d6.png"/>
          <p:cNvPicPr preferRelativeResize="0"/>
          <p:nvPr/>
        </p:nvPicPr>
        <p:blipFill>
          <a:blip r:embed="rId3">
            <a:alphaModFix/>
          </a:blip>
          <a:stretch>
            <a:fillRect/>
          </a:stretch>
        </p:blipFill>
        <p:spPr>
          <a:xfrm>
            <a:off x="7356099" y="3393649"/>
            <a:ext cx="1751076" cy="1749850"/>
          </a:xfrm>
          <a:prstGeom prst="rect">
            <a:avLst/>
          </a:prstGeom>
          <a:noFill/>
          <a:ln>
            <a:noFill/>
          </a:ln>
        </p:spPr>
      </p:pic>
      <p:sp>
        <p:nvSpPr>
          <p:cNvPr id="149" name="Google Shape;149;p32"/>
          <p:cNvSpPr txBox="1"/>
          <p:nvPr>
            <p:ph idx="12" type="sldNum"/>
          </p:nvPr>
        </p:nvSpPr>
        <p:spPr>
          <a:xfrm>
            <a:off x="7703325" y="85200"/>
            <a:ext cx="1333500" cy="228000"/>
          </a:xfrm>
          <a:prstGeom prst="rect">
            <a:avLst/>
          </a:prstGeom>
        </p:spPr>
        <p:txBody>
          <a:bodyPr anchorCtr="0" anchor="ctr" bIns="28575" lIns="57150" spcFirstLastPara="1" rIns="57150" wrap="square" tIns="28575">
            <a:noAutofit/>
          </a:bodyPr>
          <a:lstStyle/>
          <a:p>
            <a:pPr indent="0" lvl="0" marL="0" rtl="0" algn="r">
              <a:spcBef>
                <a:spcPts val="0"/>
              </a:spcBef>
              <a:spcAft>
                <a:spcPts val="0"/>
              </a:spcAft>
              <a:buClr>
                <a:srgbClr val="888888"/>
              </a:buClr>
              <a:buSzPts val="800"/>
              <a:buFont typeface="Calibri"/>
              <a:buNone/>
            </a:pPr>
            <a:fld id="{00000000-1234-1234-1234-123412341234}" type="slidenum">
              <a:rPr lang="en" sz="1500">
                <a:solidFill>
                  <a:schemeClr val="dk1"/>
                </a:solidFill>
              </a:rPr>
              <a:t>‹#›</a:t>
            </a:fld>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0"/>
          <p:cNvSpPr txBox="1"/>
          <p:nvPr>
            <p:ph type="title"/>
          </p:nvPr>
        </p:nvSpPr>
        <p:spPr>
          <a:xfrm>
            <a:off x="2000363" y="123675"/>
            <a:ext cx="5143200" cy="714300"/>
          </a:xfrm>
          <a:prstGeom prst="rect">
            <a:avLst/>
          </a:prstGeom>
          <a:noFill/>
          <a:ln>
            <a:noFill/>
          </a:ln>
        </p:spPr>
        <p:txBody>
          <a:bodyPr anchorCtr="0" anchor="ctr" bIns="28575" lIns="57150" spcFirstLastPara="1" rIns="57150" wrap="square" tIns="28575">
            <a:noAutofit/>
          </a:bodyPr>
          <a:lstStyle/>
          <a:p>
            <a:pPr indent="0" lvl="0" marL="0" rtl="0" algn="ctr">
              <a:lnSpc>
                <a:spcPct val="100000"/>
              </a:lnSpc>
              <a:spcBef>
                <a:spcPts val="0"/>
              </a:spcBef>
              <a:spcAft>
                <a:spcPts val="0"/>
              </a:spcAft>
              <a:buClr>
                <a:srgbClr val="0C2E66"/>
              </a:buClr>
              <a:buSzPts val="2300"/>
              <a:buFont typeface="Calibri"/>
              <a:buNone/>
            </a:pPr>
            <a:r>
              <a:rPr b="1" lang="en" sz="2300" u="none" strike="noStrike">
                <a:latin typeface="Calibri"/>
                <a:ea typeface="Calibri"/>
                <a:cs typeface="Calibri"/>
                <a:sym typeface="Calibri"/>
              </a:rPr>
              <a:t>Value Sensitive Design</a:t>
            </a:r>
            <a:endParaRPr b="0" sz="2300" u="none" strike="noStrike">
              <a:latin typeface="Calibri"/>
              <a:ea typeface="Calibri"/>
              <a:cs typeface="Calibri"/>
              <a:sym typeface="Calibri"/>
            </a:endParaRPr>
          </a:p>
        </p:txBody>
      </p:sp>
      <p:sp>
        <p:nvSpPr>
          <p:cNvPr id="309" name="Google Shape;309;p50"/>
          <p:cNvSpPr txBox="1"/>
          <p:nvPr>
            <p:ph idx="1" type="body"/>
          </p:nvPr>
        </p:nvSpPr>
        <p:spPr>
          <a:xfrm>
            <a:off x="285750" y="771525"/>
            <a:ext cx="5143200" cy="2705100"/>
          </a:xfrm>
          <a:prstGeom prst="rect">
            <a:avLst/>
          </a:prstGeom>
          <a:noFill/>
          <a:ln>
            <a:noFill/>
          </a:ln>
        </p:spPr>
        <p:txBody>
          <a:bodyPr anchorCtr="0" anchor="t" bIns="28575" lIns="57150" spcFirstLastPara="1" rIns="57150" wrap="square" tIns="28575">
            <a:spAutoFit/>
          </a:bodyPr>
          <a:lstStyle/>
          <a:p>
            <a:pPr indent="-254000" lvl="0" marL="215900" marR="0" rtl="0" algn="l">
              <a:lnSpc>
                <a:spcPct val="20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Paper Recommendation:</a:t>
            </a:r>
            <a:endParaRPr b="0" i="0" sz="1800" u="none" cap="none" strike="noStrike">
              <a:solidFill>
                <a:schemeClr val="dk1"/>
              </a:solidFill>
              <a:latin typeface="Calibri"/>
              <a:ea typeface="Calibri"/>
              <a:cs typeface="Calibri"/>
              <a:sym typeface="Calibri"/>
            </a:endParaRPr>
          </a:p>
          <a:p>
            <a:pPr indent="-215900" lvl="1" marL="469900" marR="0" rtl="0" algn="l">
              <a:lnSpc>
                <a:spcPct val="200000"/>
              </a:lnSpc>
              <a:spcBef>
                <a:spcPts val="300"/>
              </a:spcBef>
              <a:spcAft>
                <a:spcPts val="0"/>
              </a:spcAft>
              <a:buClr>
                <a:schemeClr val="dk1"/>
              </a:buClr>
              <a:buSzPts val="1800"/>
              <a:buFont typeface="Arial"/>
              <a:buChar char="–"/>
            </a:pPr>
            <a:r>
              <a:rPr lang="en" sz="1800">
                <a:solidFill>
                  <a:schemeClr val="dk1"/>
                </a:solidFill>
                <a:latin typeface="Calibri"/>
                <a:ea typeface="Calibri"/>
                <a:cs typeface="Calibri"/>
                <a:sym typeface="Calibri"/>
              </a:rPr>
              <a:t>Use</a:t>
            </a:r>
            <a:r>
              <a:rPr b="0" i="0" lang="en" sz="1800" u="none" cap="none" strike="noStrike">
                <a:solidFill>
                  <a:schemeClr val="dk1"/>
                </a:solidFill>
                <a:latin typeface="Calibri"/>
                <a:ea typeface="Calibri"/>
                <a:cs typeface="Calibri"/>
                <a:sym typeface="Calibri"/>
              </a:rPr>
              <a:t> cards for risk assessment</a:t>
            </a:r>
            <a:endParaRPr b="0" i="0" sz="1800" u="none" cap="none" strike="noStrike">
              <a:solidFill>
                <a:schemeClr val="dk1"/>
              </a:solidFill>
              <a:latin typeface="Calibri"/>
              <a:ea typeface="Calibri"/>
              <a:cs typeface="Calibri"/>
              <a:sym typeface="Calibri"/>
            </a:endParaRPr>
          </a:p>
          <a:p>
            <a:pPr indent="-215900" lvl="1" marL="469900" marR="0" rtl="0" algn="l">
              <a:lnSpc>
                <a:spcPct val="200000"/>
              </a:lnSpc>
              <a:spcBef>
                <a:spcPts val="300"/>
              </a:spcBef>
              <a:spcAft>
                <a:spcPts val="0"/>
              </a:spcAft>
              <a:buClr>
                <a:schemeClr val="dk1"/>
              </a:buClr>
              <a:buSzPts val="1800"/>
              <a:buFont typeface="Arial"/>
              <a:buChar char="–"/>
            </a:pPr>
            <a:r>
              <a:rPr lang="en" sz="1800">
                <a:solidFill>
                  <a:schemeClr val="dk1"/>
                </a:solidFill>
                <a:latin typeface="Calibri"/>
                <a:ea typeface="Calibri"/>
                <a:cs typeface="Calibri"/>
                <a:sym typeface="Calibri"/>
              </a:rPr>
              <a:t>Have s</a:t>
            </a:r>
            <a:r>
              <a:rPr b="0" i="0" lang="en" sz="1800" u="none" cap="none" strike="noStrike">
                <a:solidFill>
                  <a:schemeClr val="dk1"/>
                </a:solidFill>
                <a:latin typeface="Calibri"/>
                <a:ea typeface="Calibri"/>
                <a:cs typeface="Calibri"/>
                <a:sym typeface="Calibri"/>
              </a:rPr>
              <a:t>takeholder analysis panels</a:t>
            </a:r>
            <a:endParaRPr b="0" i="0" sz="1800" u="none" cap="none" strike="noStrike">
              <a:solidFill>
                <a:schemeClr val="dk1"/>
              </a:solidFill>
              <a:latin typeface="Calibri"/>
              <a:ea typeface="Calibri"/>
              <a:cs typeface="Calibri"/>
              <a:sym typeface="Calibri"/>
            </a:endParaRPr>
          </a:p>
          <a:p>
            <a:pPr indent="-215900" lvl="1" marL="469900" marR="0" rtl="0" algn="l">
              <a:lnSpc>
                <a:spcPct val="200000"/>
              </a:lnSpc>
              <a:spcBef>
                <a:spcPts val="300"/>
              </a:spcBef>
              <a:spcAft>
                <a:spcPts val="0"/>
              </a:spcAft>
              <a:buClr>
                <a:schemeClr val="dk1"/>
              </a:buClr>
              <a:buSzPts val="1800"/>
              <a:buFont typeface="Arial"/>
              <a:buChar char="–"/>
            </a:pPr>
            <a:r>
              <a:rPr b="1" i="0" lang="en" sz="1800" u="none" cap="none" strike="noStrike">
                <a:solidFill>
                  <a:schemeClr val="dk1"/>
                </a:solidFill>
                <a:latin typeface="Calibri"/>
                <a:ea typeface="Calibri"/>
                <a:cs typeface="Calibri"/>
                <a:sym typeface="Calibri"/>
              </a:rPr>
              <a:t>Pre</a:t>
            </a:r>
            <a:r>
              <a:rPr b="0" i="0" lang="en" sz="1800" u="none" cap="none" strike="noStrike">
                <a:solidFill>
                  <a:schemeClr val="dk1"/>
                </a:solidFill>
                <a:latin typeface="Calibri"/>
                <a:ea typeface="Calibri"/>
                <a:cs typeface="Calibri"/>
                <a:sym typeface="Calibri"/>
              </a:rPr>
              <a:t>-mortem</a:t>
            </a:r>
            <a:r>
              <a:rPr b="0" i="0" lang="en" sz="1800" u="none" cap="none" strike="noStrike">
                <a:solidFill>
                  <a:schemeClr val="dk1"/>
                </a:solidFill>
                <a:latin typeface="Calibri"/>
                <a:ea typeface="Calibri"/>
                <a:cs typeface="Calibri"/>
                <a:sym typeface="Calibri"/>
              </a:rPr>
              <a:t> failure analysis</a:t>
            </a:r>
            <a:endParaRPr b="0" i="0" sz="1800" u="none" cap="none" strike="noStrike">
              <a:solidFill>
                <a:schemeClr val="dk1"/>
              </a:solidFill>
              <a:latin typeface="Calibri"/>
              <a:ea typeface="Calibri"/>
              <a:cs typeface="Calibri"/>
              <a:sym typeface="Calibri"/>
            </a:endParaRPr>
          </a:p>
          <a:p>
            <a:pPr indent="-215900" lvl="1" marL="469900" marR="0" rtl="0" algn="l">
              <a:lnSpc>
                <a:spcPct val="20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Dual-use scenario planning</a:t>
            </a:r>
            <a:endParaRPr b="0" i="0" sz="1800" u="none" cap="none" strike="noStrike">
              <a:solidFill>
                <a:schemeClr val="dk1"/>
              </a:solidFill>
              <a:latin typeface="Calibri"/>
              <a:ea typeface="Calibri"/>
              <a:cs typeface="Calibri"/>
              <a:sym typeface="Calibri"/>
            </a:endParaRPr>
          </a:p>
        </p:txBody>
      </p:sp>
      <p:pic>
        <p:nvPicPr>
          <p:cNvPr id="310" name="Google Shape;310;p50"/>
          <p:cNvPicPr preferRelativeResize="0"/>
          <p:nvPr/>
        </p:nvPicPr>
        <p:blipFill>
          <a:blip r:embed="rId3">
            <a:alphaModFix/>
          </a:blip>
          <a:stretch>
            <a:fillRect/>
          </a:stretch>
        </p:blipFill>
        <p:spPr>
          <a:xfrm>
            <a:off x="7970925" y="3731725"/>
            <a:ext cx="1033926" cy="1292400"/>
          </a:xfrm>
          <a:prstGeom prst="rect">
            <a:avLst/>
          </a:prstGeom>
          <a:noFill/>
          <a:ln>
            <a:noFill/>
          </a:ln>
        </p:spPr>
      </p:pic>
      <p:sp>
        <p:nvSpPr>
          <p:cNvPr id="311" name="Google Shape;311;p50"/>
          <p:cNvSpPr txBox="1"/>
          <p:nvPr>
            <p:ph idx="12" type="sldNum"/>
          </p:nvPr>
        </p:nvSpPr>
        <p:spPr>
          <a:xfrm>
            <a:off x="7821138" y="0"/>
            <a:ext cx="1333500" cy="228000"/>
          </a:xfrm>
          <a:prstGeom prst="rect">
            <a:avLst/>
          </a:prstGeom>
        </p:spPr>
        <p:txBody>
          <a:bodyPr anchorCtr="0" anchor="ctr" bIns="28575" lIns="57150" spcFirstLastPara="1" rIns="57150" wrap="square" tIns="28575">
            <a:noAutofit/>
          </a:bodyPr>
          <a:lstStyle/>
          <a:p>
            <a:pPr indent="0" lvl="0" marL="0" rtl="0" algn="r">
              <a:spcBef>
                <a:spcPts val="0"/>
              </a:spcBef>
              <a:spcAft>
                <a:spcPts val="0"/>
              </a:spcAft>
              <a:buClr>
                <a:srgbClr val="888888"/>
              </a:buClr>
              <a:buSzPts val="800"/>
              <a:buFont typeface="Calibri"/>
              <a:buNone/>
            </a:pPr>
            <a:fld id="{00000000-1234-1234-1234-123412341234}" type="slidenum">
              <a:rPr lang="en" sz="1500">
                <a:solidFill>
                  <a:schemeClr val="dk1"/>
                </a:solidFill>
              </a:rPr>
              <a:t>‹#›</a:t>
            </a:fld>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51"/>
          <p:cNvSpPr txBox="1"/>
          <p:nvPr>
            <p:ph type="title"/>
          </p:nvPr>
        </p:nvSpPr>
        <p:spPr>
          <a:xfrm>
            <a:off x="2000388" y="303225"/>
            <a:ext cx="5143200" cy="714300"/>
          </a:xfrm>
          <a:prstGeom prst="rect">
            <a:avLst/>
          </a:prstGeom>
          <a:noFill/>
          <a:ln>
            <a:noFill/>
          </a:ln>
        </p:spPr>
        <p:txBody>
          <a:bodyPr anchorCtr="0" anchor="ctr" bIns="28575" lIns="57150" spcFirstLastPara="1" rIns="57150" wrap="square" tIns="28575">
            <a:noAutofit/>
          </a:bodyPr>
          <a:lstStyle/>
          <a:p>
            <a:pPr indent="0" lvl="0" marL="0" rtl="0" algn="ctr">
              <a:lnSpc>
                <a:spcPct val="100000"/>
              </a:lnSpc>
              <a:spcBef>
                <a:spcPts val="0"/>
              </a:spcBef>
              <a:spcAft>
                <a:spcPts val="0"/>
              </a:spcAft>
              <a:buClr>
                <a:srgbClr val="0C2E66"/>
              </a:buClr>
              <a:buSzPts val="2300"/>
              <a:buFont typeface="Calibri"/>
              <a:buNone/>
            </a:pPr>
            <a:r>
              <a:rPr b="1" lang="en" sz="2300" u="none" strike="noStrike">
                <a:latin typeface="Calibri"/>
                <a:ea typeface="Calibri"/>
                <a:cs typeface="Calibri"/>
                <a:sym typeface="Calibri"/>
              </a:rPr>
              <a:t>Value Sensitive Design</a:t>
            </a:r>
            <a:endParaRPr b="0" sz="2300" u="none" strike="noStrike">
              <a:latin typeface="Calibri"/>
              <a:ea typeface="Calibri"/>
              <a:cs typeface="Calibri"/>
              <a:sym typeface="Calibri"/>
            </a:endParaRPr>
          </a:p>
        </p:txBody>
      </p:sp>
      <p:pic>
        <p:nvPicPr>
          <p:cNvPr id="318" name="Google Shape;318;p51"/>
          <p:cNvPicPr preferRelativeResize="0"/>
          <p:nvPr/>
        </p:nvPicPr>
        <p:blipFill>
          <a:blip r:embed="rId3">
            <a:alphaModFix/>
          </a:blip>
          <a:stretch>
            <a:fillRect/>
          </a:stretch>
        </p:blipFill>
        <p:spPr>
          <a:xfrm>
            <a:off x="7970925" y="3731725"/>
            <a:ext cx="1033926" cy="1292400"/>
          </a:xfrm>
          <a:prstGeom prst="rect">
            <a:avLst/>
          </a:prstGeom>
          <a:noFill/>
          <a:ln>
            <a:noFill/>
          </a:ln>
        </p:spPr>
      </p:pic>
      <p:sp>
        <p:nvSpPr>
          <p:cNvPr id="319" name="Google Shape;319;p51"/>
          <p:cNvSpPr txBox="1"/>
          <p:nvPr>
            <p:ph idx="12" type="sldNum"/>
          </p:nvPr>
        </p:nvSpPr>
        <p:spPr>
          <a:xfrm>
            <a:off x="7821138" y="0"/>
            <a:ext cx="1333500" cy="228000"/>
          </a:xfrm>
          <a:prstGeom prst="rect">
            <a:avLst/>
          </a:prstGeom>
        </p:spPr>
        <p:txBody>
          <a:bodyPr anchorCtr="0" anchor="ctr" bIns="28575" lIns="57150" spcFirstLastPara="1" rIns="57150" wrap="square" tIns="28575">
            <a:noAutofit/>
          </a:bodyPr>
          <a:lstStyle/>
          <a:p>
            <a:pPr indent="0" lvl="0" marL="0" rtl="0" algn="r">
              <a:spcBef>
                <a:spcPts val="0"/>
              </a:spcBef>
              <a:spcAft>
                <a:spcPts val="0"/>
              </a:spcAft>
              <a:buClr>
                <a:srgbClr val="888888"/>
              </a:buClr>
              <a:buSzPts val="800"/>
              <a:buFont typeface="Calibri"/>
              <a:buNone/>
            </a:pPr>
            <a:fld id="{00000000-1234-1234-1234-123412341234}" type="slidenum">
              <a:rPr lang="en" sz="1500">
                <a:solidFill>
                  <a:schemeClr val="dk1"/>
                </a:solidFill>
              </a:rPr>
              <a:t>‹#›</a:t>
            </a:fld>
            <a:endParaRPr sz="1500">
              <a:solidFill>
                <a:schemeClr val="dk1"/>
              </a:solidFill>
              <a:latin typeface="Times New Roman"/>
              <a:ea typeface="Times New Roman"/>
              <a:cs typeface="Times New Roman"/>
              <a:sym typeface="Times New Roman"/>
            </a:endParaRPr>
          </a:p>
        </p:txBody>
      </p:sp>
      <p:sp>
        <p:nvSpPr>
          <p:cNvPr id="320" name="Google Shape;320;p51"/>
          <p:cNvSpPr txBox="1"/>
          <p:nvPr/>
        </p:nvSpPr>
        <p:spPr>
          <a:xfrm>
            <a:off x="441975" y="1201225"/>
            <a:ext cx="7316100" cy="2239500"/>
          </a:xfrm>
          <a:prstGeom prst="rect">
            <a:avLst/>
          </a:prstGeom>
          <a:noFill/>
          <a:ln>
            <a:noFill/>
          </a:ln>
        </p:spPr>
        <p:txBody>
          <a:bodyPr anchorCtr="0" anchor="t" bIns="91425" lIns="91425" spcFirstLastPara="1" rIns="91425" wrap="square" tIns="91425">
            <a:spAutoFit/>
          </a:bodyPr>
          <a:lstStyle/>
          <a:p>
            <a:pPr indent="-254000" lvl="0" marL="215900" rtl="0" algn="l">
              <a:lnSpc>
                <a:spcPct val="200000"/>
              </a:lnSpc>
              <a:spcBef>
                <a:spcPts val="300"/>
              </a:spcBef>
              <a:spcAft>
                <a:spcPts val="0"/>
              </a:spcAft>
              <a:buClr>
                <a:schemeClr val="dk1"/>
              </a:buClr>
              <a:buSzPts val="1800"/>
              <a:buChar char="•"/>
            </a:pPr>
            <a:r>
              <a:rPr lang="en" sz="1800">
                <a:solidFill>
                  <a:schemeClr val="dk1"/>
                </a:solidFill>
                <a:latin typeface="Calibri"/>
                <a:ea typeface="Calibri"/>
                <a:cs typeface="Calibri"/>
                <a:sym typeface="Calibri"/>
              </a:rPr>
              <a:t>Implementation Strategies:</a:t>
            </a:r>
            <a:endParaRPr sz="1800">
              <a:solidFill>
                <a:schemeClr val="dk1"/>
              </a:solidFill>
              <a:latin typeface="Calibri"/>
              <a:ea typeface="Calibri"/>
              <a:cs typeface="Calibri"/>
              <a:sym typeface="Calibri"/>
            </a:endParaRPr>
          </a:p>
          <a:p>
            <a:pPr indent="-215900" lvl="1" marL="469900" rtl="0" algn="l">
              <a:lnSpc>
                <a:spcPct val="200000"/>
              </a:lnSpc>
              <a:spcBef>
                <a:spcPts val="300"/>
              </a:spcBef>
              <a:spcAft>
                <a:spcPts val="0"/>
              </a:spcAft>
              <a:buClr>
                <a:schemeClr val="dk1"/>
              </a:buClr>
              <a:buSzPts val="1800"/>
              <a:buChar char="–"/>
            </a:pPr>
            <a:r>
              <a:rPr lang="en" sz="1800">
                <a:solidFill>
                  <a:schemeClr val="dk1"/>
                </a:solidFill>
                <a:latin typeface="Calibri"/>
                <a:ea typeface="Calibri"/>
                <a:cs typeface="Calibri"/>
                <a:sym typeface="Calibri"/>
              </a:rPr>
              <a:t>Community review boards</a:t>
            </a:r>
            <a:endParaRPr sz="1800">
              <a:solidFill>
                <a:schemeClr val="dk1"/>
              </a:solidFill>
              <a:latin typeface="Calibri"/>
              <a:ea typeface="Calibri"/>
              <a:cs typeface="Calibri"/>
              <a:sym typeface="Calibri"/>
            </a:endParaRPr>
          </a:p>
          <a:p>
            <a:pPr indent="-215900" lvl="1" marL="469900" rtl="0" algn="l">
              <a:lnSpc>
                <a:spcPct val="200000"/>
              </a:lnSpc>
              <a:spcBef>
                <a:spcPts val="300"/>
              </a:spcBef>
              <a:spcAft>
                <a:spcPts val="0"/>
              </a:spcAft>
              <a:buClr>
                <a:schemeClr val="dk1"/>
              </a:buClr>
              <a:buSzPts val="1800"/>
              <a:buChar char="–"/>
            </a:pPr>
            <a:r>
              <a:rPr lang="en" sz="1800">
                <a:solidFill>
                  <a:schemeClr val="dk1"/>
                </a:solidFill>
                <a:latin typeface="Calibri"/>
                <a:ea typeface="Calibri"/>
                <a:cs typeface="Calibri"/>
                <a:sym typeface="Calibri"/>
              </a:rPr>
              <a:t>Red team/blue team exercises</a:t>
            </a:r>
            <a:endParaRPr sz="1800">
              <a:solidFill>
                <a:schemeClr val="dk1"/>
              </a:solidFill>
              <a:latin typeface="Calibri"/>
              <a:ea typeface="Calibri"/>
              <a:cs typeface="Calibri"/>
              <a:sym typeface="Calibri"/>
            </a:endParaRPr>
          </a:p>
          <a:p>
            <a:pPr indent="-215900" lvl="1" marL="469900" rtl="0" algn="l">
              <a:lnSpc>
                <a:spcPct val="200000"/>
              </a:lnSpc>
              <a:spcBef>
                <a:spcPts val="300"/>
              </a:spcBef>
              <a:spcAft>
                <a:spcPts val="1200"/>
              </a:spcAft>
              <a:buClr>
                <a:schemeClr val="dk1"/>
              </a:buClr>
              <a:buSzPts val="1800"/>
              <a:buChar char="–"/>
            </a:pPr>
            <a:r>
              <a:rPr lang="en" sz="1800">
                <a:solidFill>
                  <a:schemeClr val="dk1"/>
                </a:solidFill>
                <a:latin typeface="Calibri"/>
                <a:ea typeface="Calibri"/>
                <a:cs typeface="Calibri"/>
                <a:sym typeface="Calibri"/>
              </a:rPr>
              <a:t>Watermarking synthetic content</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2"/>
          <p:cNvSpPr txBox="1"/>
          <p:nvPr>
            <p:ph type="title"/>
          </p:nvPr>
        </p:nvSpPr>
        <p:spPr>
          <a:xfrm>
            <a:off x="2000363" y="110875"/>
            <a:ext cx="5143200" cy="714300"/>
          </a:xfrm>
          <a:prstGeom prst="rect">
            <a:avLst/>
          </a:prstGeom>
          <a:noFill/>
          <a:ln>
            <a:noFill/>
          </a:ln>
        </p:spPr>
        <p:txBody>
          <a:bodyPr anchorCtr="0" anchor="ctr" bIns="28575" lIns="57150" spcFirstLastPara="1" rIns="57150" wrap="square" tIns="28575">
            <a:noAutofit/>
          </a:bodyPr>
          <a:lstStyle/>
          <a:p>
            <a:pPr indent="0" lvl="0" marL="0" rtl="0" algn="ctr">
              <a:lnSpc>
                <a:spcPct val="100000"/>
              </a:lnSpc>
              <a:spcBef>
                <a:spcPts val="0"/>
              </a:spcBef>
              <a:spcAft>
                <a:spcPts val="0"/>
              </a:spcAft>
              <a:buClr>
                <a:srgbClr val="0C2E66"/>
              </a:buClr>
              <a:buSzPts val="2300"/>
              <a:buFont typeface="Calibri"/>
              <a:buNone/>
            </a:pPr>
            <a:r>
              <a:rPr b="1" lang="en" sz="2300" u="none" strike="noStrike">
                <a:latin typeface="Calibri"/>
                <a:ea typeface="Calibri"/>
                <a:cs typeface="Calibri"/>
                <a:sym typeface="Calibri"/>
              </a:rPr>
              <a:t>Takeaways!</a:t>
            </a:r>
            <a:endParaRPr b="0" sz="2300" u="none" strike="noStrike">
              <a:latin typeface="Calibri"/>
              <a:ea typeface="Calibri"/>
              <a:cs typeface="Calibri"/>
              <a:sym typeface="Calibri"/>
            </a:endParaRPr>
          </a:p>
        </p:txBody>
      </p:sp>
      <p:sp>
        <p:nvSpPr>
          <p:cNvPr id="327" name="Google Shape;327;p52"/>
          <p:cNvSpPr txBox="1"/>
          <p:nvPr>
            <p:ph idx="1" type="body"/>
          </p:nvPr>
        </p:nvSpPr>
        <p:spPr>
          <a:xfrm>
            <a:off x="285750" y="771525"/>
            <a:ext cx="6362700" cy="3967500"/>
          </a:xfrm>
          <a:prstGeom prst="rect">
            <a:avLst/>
          </a:prstGeom>
          <a:noFill/>
          <a:ln>
            <a:noFill/>
          </a:ln>
        </p:spPr>
        <p:txBody>
          <a:bodyPr anchorCtr="0" anchor="t" bIns="28575" lIns="57150" spcFirstLastPara="1" rIns="57150" wrap="square" tIns="28575">
            <a:spAutoFit/>
          </a:bodyPr>
          <a:lstStyle/>
          <a:p>
            <a:pPr indent="-254000" lvl="0" marL="215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Critical Imperatives:</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Size ≠ safety or capability</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Environmental justice must be prioritized</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Documentation is non-negotiable</a:t>
            </a:r>
            <a:endParaRPr b="0" i="0" sz="1800" u="none" cap="none" strike="noStrike">
              <a:solidFill>
                <a:schemeClr val="dk1"/>
              </a:solidFill>
              <a:latin typeface="Calibri"/>
              <a:ea typeface="Calibri"/>
              <a:cs typeface="Calibri"/>
              <a:sym typeface="Calibri"/>
            </a:endParaRPr>
          </a:p>
          <a:p>
            <a:pPr indent="-254000" lvl="0" marL="215900" marR="0" rtl="0" algn="l">
              <a:lnSpc>
                <a:spcPct val="150000"/>
              </a:lnSpc>
              <a:spcBef>
                <a:spcPts val="300"/>
              </a:spcBef>
              <a:spcAft>
                <a:spcPts val="0"/>
              </a:spcAft>
              <a:buClr>
                <a:schemeClr val="dk1"/>
              </a:buClr>
              <a:buSzPts val="1800"/>
              <a:buFont typeface="Arial"/>
              <a:buChar char="•"/>
            </a:pPr>
            <a:r>
              <a:rPr lang="en" sz="1800">
                <a:solidFill>
                  <a:schemeClr val="dk1"/>
                </a:solidFill>
                <a:latin typeface="Calibri"/>
                <a:ea typeface="Calibri"/>
                <a:cs typeface="Calibri"/>
                <a:sym typeface="Calibri"/>
              </a:rPr>
              <a:t>How to fix this???</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Adopt green AI benchmarks</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Implement model cards framework</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Establish ethical review boards</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120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Invest in non-English NLP research</a:t>
            </a:r>
            <a:endParaRPr b="0" i="0" sz="1800" u="none" cap="none" strike="noStrike">
              <a:solidFill>
                <a:schemeClr val="dk1"/>
              </a:solidFill>
              <a:latin typeface="Calibri"/>
              <a:ea typeface="Calibri"/>
              <a:cs typeface="Calibri"/>
              <a:sym typeface="Calibri"/>
            </a:endParaRPr>
          </a:p>
        </p:txBody>
      </p:sp>
      <p:pic>
        <p:nvPicPr>
          <p:cNvPr id="328" name="Google Shape;328;p52"/>
          <p:cNvPicPr preferRelativeResize="0"/>
          <p:nvPr/>
        </p:nvPicPr>
        <p:blipFill>
          <a:blip r:embed="rId3">
            <a:alphaModFix/>
          </a:blip>
          <a:stretch>
            <a:fillRect/>
          </a:stretch>
        </p:blipFill>
        <p:spPr>
          <a:xfrm>
            <a:off x="7715575" y="3736550"/>
            <a:ext cx="1173174" cy="1173174"/>
          </a:xfrm>
          <a:prstGeom prst="rect">
            <a:avLst/>
          </a:prstGeom>
          <a:noFill/>
          <a:ln>
            <a:noFill/>
          </a:ln>
        </p:spPr>
      </p:pic>
      <p:sp>
        <p:nvSpPr>
          <p:cNvPr id="329" name="Google Shape;329;p52"/>
          <p:cNvSpPr txBox="1"/>
          <p:nvPr>
            <p:ph idx="12" type="sldNum"/>
          </p:nvPr>
        </p:nvSpPr>
        <p:spPr>
          <a:xfrm>
            <a:off x="7810500" y="0"/>
            <a:ext cx="1333500" cy="228000"/>
          </a:xfrm>
          <a:prstGeom prst="rect">
            <a:avLst/>
          </a:prstGeom>
        </p:spPr>
        <p:txBody>
          <a:bodyPr anchorCtr="0" anchor="ctr" bIns="28575" lIns="57150" spcFirstLastPara="1" rIns="57150" wrap="square" tIns="28575">
            <a:noAutofit/>
          </a:bodyPr>
          <a:lstStyle/>
          <a:p>
            <a:pPr indent="0" lvl="0" marL="0" rtl="0" algn="r">
              <a:spcBef>
                <a:spcPts val="0"/>
              </a:spcBef>
              <a:spcAft>
                <a:spcPts val="0"/>
              </a:spcAft>
              <a:buClr>
                <a:srgbClr val="888888"/>
              </a:buClr>
              <a:buSzPts val="800"/>
              <a:buFont typeface="Calibri"/>
              <a:buNone/>
            </a:pPr>
            <a:fld id="{00000000-1234-1234-1234-123412341234}" type="slidenum">
              <a:rPr lang="en" sz="1500">
                <a:solidFill>
                  <a:schemeClr val="dk1"/>
                </a:solidFill>
              </a:rPr>
              <a:t>‹#›</a:t>
            </a:fld>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3"/>
          <p:cNvSpPr txBox="1"/>
          <p:nvPr>
            <p:ph type="title"/>
          </p:nvPr>
        </p:nvSpPr>
        <p:spPr>
          <a:xfrm>
            <a:off x="311700" y="180325"/>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b="1" lang="en" sz="2300"/>
              <a:t>Open Questions from Scaling Research</a:t>
            </a:r>
            <a:endParaRPr b="1" sz="2300"/>
          </a:p>
        </p:txBody>
      </p:sp>
      <p:sp>
        <p:nvSpPr>
          <p:cNvPr id="335" name="Google Shape;335;p53"/>
          <p:cNvSpPr txBox="1"/>
          <p:nvPr/>
        </p:nvSpPr>
        <p:spPr>
          <a:xfrm>
            <a:off x="480450" y="1727950"/>
            <a:ext cx="8183100" cy="20319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200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Is the compute frontier a fundamental law or NN artifact?</a:t>
            </a:r>
            <a:endParaRPr sz="1800">
              <a:solidFill>
                <a:schemeClr val="dk1"/>
              </a:solidFill>
            </a:endParaRPr>
          </a:p>
          <a:p>
            <a:pPr indent="-342900" lvl="0" marL="457200" marR="0" rtl="0" algn="l">
              <a:lnSpc>
                <a:spcPct val="200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Can we estimate intrinsic dimension of language (current guess: ~100)?</a:t>
            </a:r>
            <a:endParaRPr sz="1800">
              <a:solidFill>
                <a:schemeClr val="dk1"/>
              </a:solidFill>
            </a:endParaRPr>
          </a:p>
          <a:p>
            <a:pPr indent="-342900" lvl="0" marL="457200" marR="0" rtl="0" algn="l">
              <a:lnSpc>
                <a:spcPct val="200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Why do some capabilities 'emerge' unpredictably?</a:t>
            </a:r>
            <a:endParaRPr sz="1800">
              <a:solidFill>
                <a:schemeClr val="dk1"/>
              </a:solidFill>
            </a:endParaRPr>
          </a:p>
          <a:p>
            <a:pPr indent="-342900" lvl="0" marL="457200" marR="0" rtl="0" algn="l">
              <a:lnSpc>
                <a:spcPct val="200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Alternatives to brute-force scaling?</a:t>
            </a:r>
            <a:endParaRPr sz="1800">
              <a:solidFill>
                <a:schemeClr val="dk1"/>
              </a:solidFill>
            </a:endParaRPr>
          </a:p>
        </p:txBody>
      </p:sp>
      <p:sp>
        <p:nvSpPr>
          <p:cNvPr id="336" name="Google Shape;336;p53"/>
          <p:cNvSpPr txBox="1"/>
          <p:nvPr>
            <p:ph idx="12" type="sldNum"/>
          </p:nvPr>
        </p:nvSpPr>
        <p:spPr>
          <a:xfrm>
            <a:off x="8534508" y="-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500">
                <a:solidFill>
                  <a:schemeClr val="dk1"/>
                </a:solidFill>
              </a:rPr>
              <a:t>‹#›</a:t>
            </a:fld>
            <a:endParaRPr sz="1500">
              <a:solidFill>
                <a:schemeClr val="dk1"/>
              </a:solidFill>
            </a:endParaRPr>
          </a:p>
        </p:txBody>
      </p:sp>
      <p:pic>
        <p:nvPicPr>
          <p:cNvPr id="337" name="Google Shape;337;p53"/>
          <p:cNvPicPr preferRelativeResize="0"/>
          <p:nvPr/>
        </p:nvPicPr>
        <p:blipFill rotWithShape="1">
          <a:blip r:embed="rId3">
            <a:alphaModFix/>
          </a:blip>
          <a:srcRect b="23929" l="8299" r="11127" t="23572"/>
          <a:stretch/>
        </p:blipFill>
        <p:spPr>
          <a:xfrm flipH="1">
            <a:off x="7788648" y="4069750"/>
            <a:ext cx="1162476" cy="841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4"/>
          <p:cNvSpPr txBox="1"/>
          <p:nvPr>
            <p:ph type="title"/>
          </p:nvPr>
        </p:nvSpPr>
        <p:spPr>
          <a:xfrm>
            <a:off x="2000363" y="147675"/>
            <a:ext cx="5143200" cy="714300"/>
          </a:xfrm>
          <a:prstGeom prst="rect">
            <a:avLst/>
          </a:prstGeom>
          <a:noFill/>
          <a:ln>
            <a:noFill/>
          </a:ln>
        </p:spPr>
        <p:txBody>
          <a:bodyPr anchorCtr="0" anchor="ctr" bIns="28575" lIns="57150" spcFirstLastPara="1" rIns="57150" wrap="square" tIns="28575">
            <a:noAutofit/>
          </a:bodyPr>
          <a:lstStyle/>
          <a:p>
            <a:pPr indent="0" lvl="0" marL="0" rtl="0" algn="ctr">
              <a:lnSpc>
                <a:spcPct val="100000"/>
              </a:lnSpc>
              <a:spcBef>
                <a:spcPts val="0"/>
              </a:spcBef>
              <a:spcAft>
                <a:spcPts val="0"/>
              </a:spcAft>
              <a:buClr>
                <a:srgbClr val="0C2E66"/>
              </a:buClr>
              <a:buSzPts val="2300"/>
              <a:buFont typeface="Calibri"/>
              <a:buNone/>
            </a:pPr>
            <a:r>
              <a:rPr b="1" lang="en" sz="2300" u="none" strike="noStrike">
                <a:latin typeface="Calibri"/>
                <a:ea typeface="Calibri"/>
                <a:cs typeface="Calibri"/>
                <a:sym typeface="Calibri"/>
              </a:rPr>
              <a:t>Discussion &amp;&amp; Future Work</a:t>
            </a:r>
            <a:endParaRPr b="0" sz="2300" u="none" strike="noStrike">
              <a:latin typeface="Calibri"/>
              <a:ea typeface="Calibri"/>
              <a:cs typeface="Calibri"/>
              <a:sym typeface="Calibri"/>
            </a:endParaRPr>
          </a:p>
        </p:txBody>
      </p:sp>
      <p:sp>
        <p:nvSpPr>
          <p:cNvPr id="344" name="Google Shape;344;p54"/>
          <p:cNvSpPr txBox="1"/>
          <p:nvPr>
            <p:ph idx="1" type="body"/>
          </p:nvPr>
        </p:nvSpPr>
        <p:spPr>
          <a:xfrm>
            <a:off x="717700" y="984125"/>
            <a:ext cx="5143200" cy="1697100"/>
          </a:xfrm>
          <a:prstGeom prst="rect">
            <a:avLst/>
          </a:prstGeom>
          <a:noFill/>
          <a:ln>
            <a:noFill/>
          </a:ln>
        </p:spPr>
        <p:txBody>
          <a:bodyPr anchorCtr="0" anchor="t" bIns="28575" lIns="57150" spcFirstLastPara="1" rIns="57150" wrap="square" tIns="28575">
            <a:spAutoFit/>
          </a:bodyPr>
          <a:lstStyle/>
          <a:p>
            <a:pPr indent="-254000" lvl="0" marL="215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Open Questions:</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lang="en" sz="1800">
                <a:solidFill>
                  <a:schemeClr val="dk1"/>
                </a:solidFill>
                <a:latin typeface="Calibri"/>
                <a:ea typeface="Calibri"/>
                <a:cs typeface="Calibri"/>
                <a:sym typeface="Calibri"/>
              </a:rPr>
              <a:t>Best/Optimal</a:t>
            </a:r>
            <a:r>
              <a:rPr b="0" i="0" lang="en" sz="1800" u="none" cap="none" strike="noStrike">
                <a:solidFill>
                  <a:schemeClr val="dk1"/>
                </a:solidFill>
                <a:latin typeface="Calibri"/>
                <a:ea typeface="Calibri"/>
                <a:cs typeface="Calibri"/>
                <a:sym typeface="Calibri"/>
              </a:rPr>
              <a:t> model scaling limits</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Decolonial </a:t>
            </a:r>
            <a:r>
              <a:rPr lang="en" sz="1800">
                <a:solidFill>
                  <a:schemeClr val="dk1"/>
                </a:solidFill>
                <a:latin typeface="Calibri"/>
                <a:ea typeface="Calibri"/>
                <a:cs typeface="Calibri"/>
                <a:sym typeface="Calibri"/>
              </a:rPr>
              <a:t>and non-biased</a:t>
            </a:r>
            <a:r>
              <a:rPr b="0" i="0" lang="en" sz="1800" u="none" cap="none" strike="noStrike">
                <a:solidFill>
                  <a:schemeClr val="dk1"/>
                </a:solidFill>
                <a:latin typeface="Calibri"/>
                <a:ea typeface="Calibri"/>
                <a:cs typeface="Calibri"/>
                <a:sym typeface="Calibri"/>
              </a:rPr>
              <a:t> dataset creation</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lang="en" sz="1800">
                <a:solidFill>
                  <a:schemeClr val="dk1"/>
                </a:solidFill>
                <a:latin typeface="Calibri"/>
                <a:ea typeface="Calibri"/>
                <a:cs typeface="Calibri"/>
                <a:sym typeface="Calibri"/>
              </a:rPr>
              <a:t>Actually m</a:t>
            </a:r>
            <a:r>
              <a:rPr b="0" i="0" lang="en" sz="1800" u="none" cap="none" strike="noStrike">
                <a:solidFill>
                  <a:schemeClr val="dk1"/>
                </a:solidFill>
                <a:latin typeface="Calibri"/>
                <a:ea typeface="Calibri"/>
                <a:cs typeface="Calibri"/>
                <a:sym typeface="Calibri"/>
              </a:rPr>
              <a:t>eaningful evaluation metrics</a:t>
            </a:r>
            <a:endParaRPr b="0" i="0" sz="1800" u="none" cap="none" strike="noStrike">
              <a:solidFill>
                <a:schemeClr val="dk1"/>
              </a:solidFill>
              <a:latin typeface="Calibri"/>
              <a:ea typeface="Calibri"/>
              <a:cs typeface="Calibri"/>
              <a:sym typeface="Calibri"/>
            </a:endParaRPr>
          </a:p>
        </p:txBody>
      </p:sp>
      <p:sp>
        <p:nvSpPr>
          <p:cNvPr id="345" name="Google Shape;345;p54"/>
          <p:cNvSpPr txBox="1"/>
          <p:nvPr>
            <p:ph idx="1" type="body"/>
          </p:nvPr>
        </p:nvSpPr>
        <p:spPr>
          <a:xfrm>
            <a:off x="717700" y="2976350"/>
            <a:ext cx="5143200" cy="1697100"/>
          </a:xfrm>
          <a:prstGeom prst="rect">
            <a:avLst/>
          </a:prstGeom>
          <a:noFill/>
          <a:ln>
            <a:noFill/>
          </a:ln>
        </p:spPr>
        <p:txBody>
          <a:bodyPr anchorCtr="0" anchor="t" bIns="28575" lIns="57150" spcFirstLastPara="1" rIns="57150" wrap="square" tIns="28575">
            <a:spAutoFit/>
          </a:bodyPr>
          <a:lstStyle/>
          <a:p>
            <a:pPr indent="-228600" lvl="0" marL="228600" rtl="0" algn="l">
              <a:lnSpc>
                <a:spcPct val="150000"/>
              </a:lnSpc>
              <a:spcBef>
                <a:spcPts val="300"/>
              </a:spcBef>
              <a:spcAft>
                <a:spcPts val="0"/>
              </a:spcAft>
              <a:buClr>
                <a:schemeClr val="dk1"/>
              </a:buClr>
              <a:buSzPts val="1800"/>
              <a:buChar char="•"/>
            </a:pPr>
            <a:r>
              <a:rPr lang="en" sz="1800">
                <a:solidFill>
                  <a:schemeClr val="dk1"/>
                </a:solidFill>
                <a:latin typeface="Calibri"/>
                <a:ea typeface="Calibri"/>
                <a:cs typeface="Calibri"/>
                <a:sym typeface="Calibri"/>
              </a:rPr>
              <a:t>Resources:</a:t>
            </a:r>
            <a:endParaRPr sz="1800">
              <a:solidFill>
                <a:schemeClr val="dk1"/>
              </a:solidFill>
              <a:latin typeface="Calibri"/>
              <a:ea typeface="Calibri"/>
              <a:cs typeface="Calibri"/>
              <a:sym typeface="Calibri"/>
            </a:endParaRPr>
          </a:p>
          <a:p>
            <a:pPr indent="-228600" lvl="1" marL="457200" rtl="0" algn="l">
              <a:lnSpc>
                <a:spcPct val="150000"/>
              </a:lnSpc>
              <a:spcBef>
                <a:spcPts val="300"/>
              </a:spcBef>
              <a:spcAft>
                <a:spcPts val="0"/>
              </a:spcAft>
              <a:buClr>
                <a:schemeClr val="dk1"/>
              </a:buClr>
              <a:buSzPts val="1800"/>
              <a:buChar char="–"/>
            </a:pPr>
            <a:r>
              <a:rPr lang="en" sz="1800">
                <a:solidFill>
                  <a:schemeClr val="dk1"/>
                </a:solidFill>
                <a:latin typeface="Calibri"/>
                <a:ea typeface="Calibri"/>
                <a:cs typeface="Calibri"/>
                <a:sym typeface="Calibri"/>
              </a:rPr>
              <a:t>Model cards framework</a:t>
            </a:r>
            <a:endParaRPr sz="1800">
              <a:solidFill>
                <a:schemeClr val="dk1"/>
              </a:solidFill>
              <a:latin typeface="Calibri"/>
              <a:ea typeface="Calibri"/>
              <a:cs typeface="Calibri"/>
              <a:sym typeface="Calibri"/>
            </a:endParaRPr>
          </a:p>
          <a:p>
            <a:pPr indent="-228600" lvl="1" marL="457200" rtl="0" algn="l">
              <a:lnSpc>
                <a:spcPct val="150000"/>
              </a:lnSpc>
              <a:spcBef>
                <a:spcPts val="300"/>
              </a:spcBef>
              <a:spcAft>
                <a:spcPts val="0"/>
              </a:spcAft>
              <a:buClr>
                <a:schemeClr val="dk1"/>
              </a:buClr>
              <a:buSzPts val="1800"/>
              <a:buChar char="–"/>
            </a:pPr>
            <a:r>
              <a:rPr lang="en" sz="1800">
                <a:solidFill>
                  <a:schemeClr val="dk1"/>
                </a:solidFill>
                <a:latin typeface="Calibri"/>
                <a:ea typeface="Calibri"/>
                <a:cs typeface="Calibri"/>
                <a:sym typeface="Calibri"/>
              </a:rPr>
              <a:t>Bias detection toolkits</a:t>
            </a:r>
            <a:endParaRPr sz="1800">
              <a:solidFill>
                <a:schemeClr val="dk1"/>
              </a:solidFill>
              <a:latin typeface="Calibri"/>
              <a:ea typeface="Calibri"/>
              <a:cs typeface="Calibri"/>
              <a:sym typeface="Calibri"/>
            </a:endParaRPr>
          </a:p>
          <a:p>
            <a:pPr indent="-228600" lvl="1" marL="457200" rtl="0" algn="l">
              <a:lnSpc>
                <a:spcPct val="150000"/>
              </a:lnSpc>
              <a:spcBef>
                <a:spcPts val="300"/>
              </a:spcBef>
              <a:spcAft>
                <a:spcPts val="1200"/>
              </a:spcAft>
              <a:buClr>
                <a:schemeClr val="dk1"/>
              </a:buClr>
              <a:buSzPts val="1800"/>
              <a:buChar char="–"/>
            </a:pPr>
            <a:r>
              <a:rPr lang="en" sz="1800">
                <a:solidFill>
                  <a:schemeClr val="dk1"/>
                </a:solidFill>
                <a:latin typeface="Calibri"/>
                <a:ea typeface="Calibri"/>
                <a:cs typeface="Calibri"/>
                <a:sym typeface="Calibri"/>
              </a:rPr>
              <a:t>Energy tracking standards</a:t>
            </a:r>
            <a:endParaRPr sz="1800">
              <a:solidFill>
                <a:schemeClr val="dk1"/>
              </a:solidFill>
              <a:latin typeface="Calibri"/>
              <a:ea typeface="Calibri"/>
              <a:cs typeface="Calibri"/>
              <a:sym typeface="Calibri"/>
            </a:endParaRPr>
          </a:p>
        </p:txBody>
      </p:sp>
      <p:pic>
        <p:nvPicPr>
          <p:cNvPr id="346" name="Google Shape;346;p54" title="stare.png"/>
          <p:cNvPicPr preferRelativeResize="0"/>
          <p:nvPr/>
        </p:nvPicPr>
        <p:blipFill>
          <a:blip r:embed="rId3">
            <a:alphaModFix/>
          </a:blip>
          <a:stretch>
            <a:fillRect/>
          </a:stretch>
        </p:blipFill>
        <p:spPr>
          <a:xfrm flipH="1">
            <a:off x="8013525" y="3434500"/>
            <a:ext cx="897675" cy="1589624"/>
          </a:xfrm>
          <a:prstGeom prst="rect">
            <a:avLst/>
          </a:prstGeom>
          <a:noFill/>
          <a:ln>
            <a:noFill/>
          </a:ln>
        </p:spPr>
      </p:pic>
      <p:sp>
        <p:nvSpPr>
          <p:cNvPr id="347" name="Google Shape;347;p54"/>
          <p:cNvSpPr txBox="1"/>
          <p:nvPr>
            <p:ph idx="12" type="sldNum"/>
          </p:nvPr>
        </p:nvSpPr>
        <p:spPr>
          <a:xfrm>
            <a:off x="7759300" y="53200"/>
            <a:ext cx="1333500" cy="228000"/>
          </a:xfrm>
          <a:prstGeom prst="rect">
            <a:avLst/>
          </a:prstGeom>
        </p:spPr>
        <p:txBody>
          <a:bodyPr anchorCtr="0" anchor="ctr" bIns="28575" lIns="57150" spcFirstLastPara="1" rIns="57150" wrap="square" tIns="28575">
            <a:noAutofit/>
          </a:bodyPr>
          <a:lstStyle/>
          <a:p>
            <a:pPr indent="0" lvl="0" marL="0" rtl="0" algn="r">
              <a:spcBef>
                <a:spcPts val="0"/>
              </a:spcBef>
              <a:spcAft>
                <a:spcPts val="0"/>
              </a:spcAft>
              <a:buClr>
                <a:srgbClr val="888888"/>
              </a:buClr>
              <a:buSzPts val="800"/>
              <a:buFont typeface="Calibri"/>
              <a:buNone/>
            </a:pPr>
            <a:fld id="{00000000-1234-1234-1234-123412341234}" type="slidenum">
              <a:rPr lang="en" sz="1500">
                <a:solidFill>
                  <a:schemeClr val="dk1"/>
                </a:solidFill>
              </a:rPr>
              <a:t>‹#›</a:t>
            </a:fld>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5"/>
          <p:cNvSpPr txBox="1"/>
          <p:nvPr>
            <p:ph type="title"/>
          </p:nvPr>
        </p:nvSpPr>
        <p:spPr>
          <a:xfrm>
            <a:off x="2000363" y="147675"/>
            <a:ext cx="5143200" cy="714300"/>
          </a:xfrm>
          <a:prstGeom prst="rect">
            <a:avLst/>
          </a:prstGeom>
          <a:noFill/>
          <a:ln>
            <a:noFill/>
          </a:ln>
        </p:spPr>
        <p:txBody>
          <a:bodyPr anchorCtr="0" anchor="ctr" bIns="28575" lIns="57150" spcFirstLastPara="1" rIns="57150" wrap="square" tIns="28575">
            <a:noAutofit/>
          </a:bodyPr>
          <a:lstStyle/>
          <a:p>
            <a:pPr indent="0" lvl="0" marL="0" rtl="0" algn="ctr">
              <a:lnSpc>
                <a:spcPct val="100000"/>
              </a:lnSpc>
              <a:spcBef>
                <a:spcPts val="0"/>
              </a:spcBef>
              <a:spcAft>
                <a:spcPts val="0"/>
              </a:spcAft>
              <a:buClr>
                <a:srgbClr val="0C2E66"/>
              </a:buClr>
              <a:buSzPts val="2300"/>
              <a:buFont typeface="Calibri"/>
              <a:buNone/>
            </a:pPr>
            <a:r>
              <a:rPr b="1" lang="en" sz="4000">
                <a:latin typeface="Calibri"/>
                <a:ea typeface="Calibri"/>
                <a:cs typeface="Calibri"/>
                <a:sym typeface="Calibri"/>
              </a:rPr>
              <a:t>Thank you!</a:t>
            </a:r>
            <a:endParaRPr b="1" sz="4000">
              <a:latin typeface="Calibri"/>
              <a:ea typeface="Calibri"/>
              <a:cs typeface="Calibri"/>
              <a:sym typeface="Calibri"/>
            </a:endParaRPr>
          </a:p>
        </p:txBody>
      </p:sp>
      <p:sp>
        <p:nvSpPr>
          <p:cNvPr id="354" name="Google Shape;354;p55"/>
          <p:cNvSpPr txBox="1"/>
          <p:nvPr>
            <p:ph type="title"/>
          </p:nvPr>
        </p:nvSpPr>
        <p:spPr>
          <a:xfrm>
            <a:off x="2000363" y="2214600"/>
            <a:ext cx="5143200" cy="714300"/>
          </a:xfrm>
          <a:prstGeom prst="rect">
            <a:avLst/>
          </a:prstGeom>
          <a:noFill/>
          <a:ln>
            <a:noFill/>
          </a:ln>
        </p:spPr>
        <p:txBody>
          <a:bodyPr anchorCtr="0" anchor="ctr" bIns="28575" lIns="57150" spcFirstLastPara="1" rIns="57150" wrap="square" tIns="28575">
            <a:noAutofit/>
          </a:bodyPr>
          <a:lstStyle/>
          <a:p>
            <a:pPr indent="0" lvl="0" marL="0" rtl="0" algn="ctr">
              <a:lnSpc>
                <a:spcPct val="100000"/>
              </a:lnSpc>
              <a:spcBef>
                <a:spcPts val="0"/>
              </a:spcBef>
              <a:spcAft>
                <a:spcPts val="0"/>
              </a:spcAft>
              <a:buClr>
                <a:srgbClr val="0C2E66"/>
              </a:buClr>
              <a:buSzPts val="2300"/>
              <a:buFont typeface="Calibri"/>
              <a:buNone/>
            </a:pPr>
            <a:r>
              <a:rPr b="1" lang="en" sz="4000">
                <a:latin typeface="Calibri"/>
                <a:ea typeface="Calibri"/>
                <a:cs typeface="Calibri"/>
                <a:sym typeface="Calibri"/>
              </a:rPr>
              <a:t>Any Questions?</a:t>
            </a:r>
            <a:endParaRPr b="1" sz="4000">
              <a:latin typeface="Calibri"/>
              <a:ea typeface="Calibri"/>
              <a:cs typeface="Calibri"/>
              <a:sym typeface="Calibri"/>
            </a:endParaRPr>
          </a:p>
        </p:txBody>
      </p:sp>
      <p:pic>
        <p:nvPicPr>
          <p:cNvPr id="355" name="Google Shape;355;p55" title="402dd0235a5a1ae.png"/>
          <p:cNvPicPr preferRelativeResize="0"/>
          <p:nvPr/>
        </p:nvPicPr>
        <p:blipFill>
          <a:blip r:embed="rId3">
            <a:alphaModFix/>
          </a:blip>
          <a:stretch>
            <a:fillRect/>
          </a:stretch>
        </p:blipFill>
        <p:spPr>
          <a:xfrm>
            <a:off x="210200" y="3252875"/>
            <a:ext cx="2190653" cy="1909800"/>
          </a:xfrm>
          <a:prstGeom prst="rect">
            <a:avLst/>
          </a:prstGeom>
          <a:noFill/>
          <a:ln>
            <a:noFill/>
          </a:ln>
        </p:spPr>
      </p:pic>
      <p:pic>
        <p:nvPicPr>
          <p:cNvPr id="356" name="Google Shape;356;p55" title="ac387990c009a80670710c7f5a0f36d6.png"/>
          <p:cNvPicPr preferRelativeResize="0"/>
          <p:nvPr/>
        </p:nvPicPr>
        <p:blipFill>
          <a:blip r:embed="rId4">
            <a:alphaModFix/>
          </a:blip>
          <a:stretch>
            <a:fillRect/>
          </a:stretch>
        </p:blipFill>
        <p:spPr>
          <a:xfrm flipH="1">
            <a:off x="2495453" y="3081300"/>
            <a:ext cx="1911142" cy="1909801"/>
          </a:xfrm>
          <a:prstGeom prst="rect">
            <a:avLst/>
          </a:prstGeom>
          <a:noFill/>
          <a:ln>
            <a:noFill/>
          </a:ln>
        </p:spPr>
      </p:pic>
      <p:pic>
        <p:nvPicPr>
          <p:cNvPr id="357" name="Google Shape;357;p55" title="bird_13_2_18_13.png"/>
          <p:cNvPicPr preferRelativeResize="0"/>
          <p:nvPr/>
        </p:nvPicPr>
        <p:blipFill>
          <a:blip r:embed="rId5">
            <a:alphaModFix/>
          </a:blip>
          <a:stretch>
            <a:fillRect/>
          </a:stretch>
        </p:blipFill>
        <p:spPr>
          <a:xfrm>
            <a:off x="7170221" y="3081300"/>
            <a:ext cx="1912968" cy="1909800"/>
          </a:xfrm>
          <a:prstGeom prst="rect">
            <a:avLst/>
          </a:prstGeom>
          <a:noFill/>
          <a:ln>
            <a:noFill/>
          </a:ln>
        </p:spPr>
      </p:pic>
      <p:pic>
        <p:nvPicPr>
          <p:cNvPr id="358" name="Google Shape;358;p55" title="image-removebg-preview.png"/>
          <p:cNvPicPr preferRelativeResize="0"/>
          <p:nvPr/>
        </p:nvPicPr>
        <p:blipFill>
          <a:blip r:embed="rId6">
            <a:alphaModFix/>
          </a:blip>
          <a:stretch>
            <a:fillRect/>
          </a:stretch>
        </p:blipFill>
        <p:spPr>
          <a:xfrm>
            <a:off x="5080488" y="3172125"/>
            <a:ext cx="1909800" cy="1909800"/>
          </a:xfrm>
          <a:prstGeom prst="rect">
            <a:avLst/>
          </a:prstGeom>
          <a:noFill/>
          <a:ln>
            <a:noFill/>
          </a:ln>
        </p:spPr>
      </p:pic>
      <p:pic>
        <p:nvPicPr>
          <p:cNvPr id="359" name="Google Shape;359;p55" title="parrot-pixel-art-pixelated-talking-bird-pirate-bit-vector-illustration-232908088.png"/>
          <p:cNvPicPr preferRelativeResize="0"/>
          <p:nvPr/>
        </p:nvPicPr>
        <p:blipFill>
          <a:blip r:embed="rId7">
            <a:alphaModFix/>
          </a:blip>
          <a:stretch>
            <a:fillRect/>
          </a:stretch>
        </p:blipFill>
        <p:spPr>
          <a:xfrm flipH="1">
            <a:off x="7448363" y="152400"/>
            <a:ext cx="1695638" cy="2119547"/>
          </a:xfrm>
          <a:prstGeom prst="rect">
            <a:avLst/>
          </a:prstGeom>
          <a:noFill/>
          <a:ln>
            <a:noFill/>
          </a:ln>
        </p:spPr>
      </p:pic>
      <p:pic>
        <p:nvPicPr>
          <p:cNvPr id="360" name="Google Shape;360;p55" title="parrots-in-8-bit-pixel-art-for-beads-and-games-vector-49389552.png"/>
          <p:cNvPicPr preferRelativeResize="0"/>
          <p:nvPr/>
        </p:nvPicPr>
        <p:blipFill>
          <a:blip r:embed="rId8">
            <a:alphaModFix/>
          </a:blip>
          <a:stretch>
            <a:fillRect/>
          </a:stretch>
        </p:blipFill>
        <p:spPr>
          <a:xfrm>
            <a:off x="367050" y="152400"/>
            <a:ext cx="1389322" cy="1500449"/>
          </a:xfrm>
          <a:prstGeom prst="rect">
            <a:avLst/>
          </a:prstGeom>
          <a:noFill/>
          <a:ln>
            <a:noFill/>
          </a:ln>
        </p:spPr>
      </p:pic>
      <p:pic>
        <p:nvPicPr>
          <p:cNvPr id="361" name="Google Shape;361;p55" title="Pixel-Art-Parrot-5-1.png"/>
          <p:cNvPicPr preferRelativeResize="0"/>
          <p:nvPr/>
        </p:nvPicPr>
        <p:blipFill>
          <a:blip r:embed="rId9">
            <a:alphaModFix/>
          </a:blip>
          <a:stretch>
            <a:fillRect/>
          </a:stretch>
        </p:blipFill>
        <p:spPr>
          <a:xfrm>
            <a:off x="5938375" y="-44575"/>
            <a:ext cx="1651200" cy="1651200"/>
          </a:xfrm>
          <a:prstGeom prst="rect">
            <a:avLst/>
          </a:prstGeom>
          <a:noFill/>
          <a:ln>
            <a:noFill/>
          </a:ln>
        </p:spPr>
      </p:pic>
      <p:pic>
        <p:nvPicPr>
          <p:cNvPr id="362" name="Google Shape;362;p55" title="png-transparent-minecraft-story-mode-parrot-minecraft-pocket-edition-video-game-others-fictional-character-bird-vehicle-thumbnail.png"/>
          <p:cNvPicPr preferRelativeResize="0"/>
          <p:nvPr/>
        </p:nvPicPr>
        <p:blipFill>
          <a:blip r:embed="rId10">
            <a:alphaModFix/>
          </a:blip>
          <a:stretch>
            <a:fillRect/>
          </a:stretch>
        </p:blipFill>
        <p:spPr>
          <a:xfrm flipH="1">
            <a:off x="301150" y="1606613"/>
            <a:ext cx="876800" cy="1461326"/>
          </a:xfrm>
          <a:prstGeom prst="rect">
            <a:avLst/>
          </a:prstGeom>
          <a:noFill/>
          <a:ln>
            <a:noFill/>
          </a:ln>
        </p:spPr>
      </p:pic>
      <p:pic>
        <p:nvPicPr>
          <p:cNvPr id="363" name="Google Shape;363;p55" title="static-assets-upload8461569321288006566.png"/>
          <p:cNvPicPr preferRelativeResize="0"/>
          <p:nvPr/>
        </p:nvPicPr>
        <p:blipFill>
          <a:blip r:embed="rId11">
            <a:alphaModFix/>
          </a:blip>
          <a:stretch>
            <a:fillRect/>
          </a:stretch>
        </p:blipFill>
        <p:spPr>
          <a:xfrm>
            <a:off x="1632050" y="560775"/>
            <a:ext cx="1831200" cy="1831200"/>
          </a:xfrm>
          <a:prstGeom prst="rect">
            <a:avLst/>
          </a:prstGeom>
          <a:noFill/>
          <a:ln>
            <a:noFill/>
          </a:ln>
        </p:spPr>
      </p:pic>
      <p:pic>
        <p:nvPicPr>
          <p:cNvPr id="364" name="Google Shape;364;p55" title="stare.png"/>
          <p:cNvPicPr preferRelativeResize="0"/>
          <p:nvPr/>
        </p:nvPicPr>
        <p:blipFill>
          <a:blip r:embed="rId12">
            <a:alphaModFix/>
          </a:blip>
          <a:stretch>
            <a:fillRect/>
          </a:stretch>
        </p:blipFill>
        <p:spPr>
          <a:xfrm flipH="1">
            <a:off x="6857700" y="1941825"/>
            <a:ext cx="779125" cy="1379699"/>
          </a:xfrm>
          <a:prstGeom prst="rect">
            <a:avLst/>
          </a:prstGeom>
          <a:noFill/>
          <a:ln>
            <a:noFill/>
          </a:ln>
        </p:spPr>
      </p:pic>
      <p:sp>
        <p:nvSpPr>
          <p:cNvPr id="365" name="Google Shape;365;p55"/>
          <p:cNvSpPr txBox="1"/>
          <p:nvPr>
            <p:ph idx="12" type="sldNum"/>
          </p:nvPr>
        </p:nvSpPr>
        <p:spPr>
          <a:xfrm>
            <a:off x="4095675" y="3972825"/>
            <a:ext cx="1333500" cy="228000"/>
          </a:xfrm>
          <a:prstGeom prst="rect">
            <a:avLst/>
          </a:prstGeom>
        </p:spPr>
        <p:txBody>
          <a:bodyPr anchorCtr="0" anchor="ctr" bIns="28575" lIns="57150" spcFirstLastPara="1" rIns="57150" wrap="square" tIns="28575">
            <a:noAutofit/>
          </a:bodyPr>
          <a:lstStyle/>
          <a:p>
            <a:pPr indent="0" lvl="0" marL="0" rtl="0" algn="r">
              <a:spcBef>
                <a:spcPts val="0"/>
              </a:spcBef>
              <a:spcAft>
                <a:spcPts val="0"/>
              </a:spcAft>
              <a:buClr>
                <a:srgbClr val="888888"/>
              </a:buClr>
              <a:buSzPts val="800"/>
              <a:buFont typeface="Calibri"/>
              <a:buNone/>
            </a:pPr>
            <a:fld id="{00000000-1234-1234-1234-123412341234}" type="slidenum">
              <a:rPr lang="en"/>
              <a:t>‹#›</a:t>
            </a:fld>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3"/>
          <p:cNvSpPr txBox="1"/>
          <p:nvPr>
            <p:ph type="title"/>
          </p:nvPr>
        </p:nvSpPr>
        <p:spPr>
          <a:xfrm>
            <a:off x="2000363" y="139675"/>
            <a:ext cx="5143200" cy="714300"/>
          </a:xfrm>
          <a:prstGeom prst="rect">
            <a:avLst/>
          </a:prstGeom>
          <a:noFill/>
          <a:ln>
            <a:noFill/>
          </a:ln>
        </p:spPr>
        <p:txBody>
          <a:bodyPr anchorCtr="0" anchor="ctr" bIns="28575" lIns="57150" spcFirstLastPara="1" rIns="57150" wrap="square" tIns="28575">
            <a:noAutofit/>
          </a:bodyPr>
          <a:lstStyle/>
          <a:p>
            <a:pPr indent="0" lvl="0" marL="0" rtl="0" algn="ctr">
              <a:lnSpc>
                <a:spcPct val="100000"/>
              </a:lnSpc>
              <a:spcBef>
                <a:spcPts val="0"/>
              </a:spcBef>
              <a:spcAft>
                <a:spcPts val="0"/>
              </a:spcAft>
              <a:buClr>
                <a:srgbClr val="0C2E66"/>
              </a:buClr>
              <a:buSzPts val="2300"/>
              <a:buFont typeface="Calibri"/>
              <a:buNone/>
            </a:pPr>
            <a:r>
              <a:rPr b="1" lang="en" sz="2300" u="none" strike="noStrike">
                <a:latin typeface="Calibri"/>
                <a:ea typeface="Calibri"/>
                <a:cs typeface="Calibri"/>
                <a:sym typeface="Calibri"/>
              </a:rPr>
              <a:t>Historical Development of LMs</a:t>
            </a:r>
            <a:endParaRPr b="0" sz="2300" u="none" strike="noStrike">
              <a:latin typeface="Calibri"/>
              <a:ea typeface="Calibri"/>
              <a:cs typeface="Calibri"/>
              <a:sym typeface="Calibri"/>
            </a:endParaRPr>
          </a:p>
        </p:txBody>
      </p:sp>
      <p:pic>
        <p:nvPicPr>
          <p:cNvPr id="156" name="Google Shape;156;p33" title="ac387990c009a80670710c7f5a0f36d6.png"/>
          <p:cNvPicPr preferRelativeResize="0"/>
          <p:nvPr/>
        </p:nvPicPr>
        <p:blipFill>
          <a:blip r:embed="rId3">
            <a:alphaModFix/>
          </a:blip>
          <a:stretch>
            <a:fillRect/>
          </a:stretch>
        </p:blipFill>
        <p:spPr>
          <a:xfrm>
            <a:off x="7356099" y="3393649"/>
            <a:ext cx="1751076" cy="1749850"/>
          </a:xfrm>
          <a:prstGeom prst="rect">
            <a:avLst/>
          </a:prstGeom>
          <a:noFill/>
          <a:ln>
            <a:noFill/>
          </a:ln>
        </p:spPr>
      </p:pic>
      <p:sp>
        <p:nvSpPr>
          <p:cNvPr id="157" name="Google Shape;157;p33"/>
          <p:cNvSpPr txBox="1"/>
          <p:nvPr>
            <p:ph idx="12" type="sldNum"/>
          </p:nvPr>
        </p:nvSpPr>
        <p:spPr>
          <a:xfrm>
            <a:off x="7703325" y="85200"/>
            <a:ext cx="1333500" cy="228000"/>
          </a:xfrm>
          <a:prstGeom prst="rect">
            <a:avLst/>
          </a:prstGeom>
        </p:spPr>
        <p:txBody>
          <a:bodyPr anchorCtr="0" anchor="ctr" bIns="28575" lIns="57150" spcFirstLastPara="1" rIns="57150" wrap="square" tIns="28575">
            <a:noAutofit/>
          </a:bodyPr>
          <a:lstStyle/>
          <a:p>
            <a:pPr indent="0" lvl="0" marL="0" rtl="0" algn="r">
              <a:spcBef>
                <a:spcPts val="0"/>
              </a:spcBef>
              <a:spcAft>
                <a:spcPts val="0"/>
              </a:spcAft>
              <a:buClr>
                <a:srgbClr val="888888"/>
              </a:buClr>
              <a:buSzPts val="800"/>
              <a:buFont typeface="Calibri"/>
              <a:buNone/>
            </a:pPr>
            <a:fld id="{00000000-1234-1234-1234-123412341234}" type="slidenum">
              <a:rPr lang="en" sz="1500">
                <a:solidFill>
                  <a:schemeClr val="dk1"/>
                </a:solidFill>
              </a:rPr>
              <a:t>‹#›</a:t>
            </a:fld>
            <a:endParaRPr sz="1500">
              <a:solidFill>
                <a:schemeClr val="dk1"/>
              </a:solidFill>
              <a:latin typeface="Times New Roman"/>
              <a:ea typeface="Times New Roman"/>
              <a:cs typeface="Times New Roman"/>
              <a:sym typeface="Times New Roman"/>
            </a:endParaRPr>
          </a:p>
        </p:txBody>
      </p:sp>
      <p:sp>
        <p:nvSpPr>
          <p:cNvPr id="158" name="Google Shape;158;p33"/>
          <p:cNvSpPr txBox="1"/>
          <p:nvPr/>
        </p:nvSpPr>
        <p:spPr>
          <a:xfrm>
            <a:off x="309750" y="1247175"/>
            <a:ext cx="5919900" cy="1824000"/>
          </a:xfrm>
          <a:prstGeom prst="rect">
            <a:avLst/>
          </a:prstGeom>
          <a:noFill/>
          <a:ln>
            <a:noFill/>
          </a:ln>
        </p:spPr>
        <p:txBody>
          <a:bodyPr anchorCtr="0" anchor="t" bIns="91425" lIns="91425" spcFirstLastPara="1" rIns="91425" wrap="square" tIns="91425">
            <a:spAutoFit/>
          </a:bodyPr>
          <a:lstStyle/>
          <a:p>
            <a:pPr indent="-254000" lvl="0" marL="215900" rtl="0" algn="l">
              <a:lnSpc>
                <a:spcPct val="150000"/>
              </a:lnSpc>
              <a:spcBef>
                <a:spcPts val="300"/>
              </a:spcBef>
              <a:spcAft>
                <a:spcPts val="0"/>
              </a:spcAft>
              <a:buClr>
                <a:schemeClr val="dk1"/>
              </a:buClr>
              <a:buSzPts val="1800"/>
              <a:buChar char="•"/>
            </a:pPr>
            <a:r>
              <a:rPr b="1" lang="en" sz="1800">
                <a:solidFill>
                  <a:schemeClr val="dk1"/>
                </a:solidFill>
                <a:latin typeface="Calibri"/>
                <a:ea typeface="Calibri"/>
                <a:cs typeface="Calibri"/>
                <a:sym typeface="Calibri"/>
              </a:rPr>
              <a:t>Technical Shifts:</a:t>
            </a:r>
            <a:endParaRPr b="1" sz="1800">
              <a:solidFill>
                <a:schemeClr val="dk1"/>
              </a:solidFill>
              <a:latin typeface="Calibri"/>
              <a:ea typeface="Calibri"/>
              <a:cs typeface="Calibri"/>
              <a:sym typeface="Calibri"/>
            </a:endParaRPr>
          </a:p>
          <a:p>
            <a:pPr indent="-215900" lvl="1" marL="469900" rtl="0" algn="l">
              <a:lnSpc>
                <a:spcPct val="150000"/>
              </a:lnSpc>
              <a:spcBef>
                <a:spcPts val="300"/>
              </a:spcBef>
              <a:spcAft>
                <a:spcPts val="0"/>
              </a:spcAft>
              <a:buClr>
                <a:schemeClr val="dk1"/>
              </a:buClr>
              <a:buSzPts val="1800"/>
              <a:buChar char="–"/>
            </a:pPr>
            <a:r>
              <a:rPr lang="en" sz="1800">
                <a:solidFill>
                  <a:schemeClr val="dk1"/>
                </a:solidFill>
                <a:latin typeface="Calibri"/>
                <a:ea typeface="Calibri"/>
                <a:cs typeface="Calibri"/>
                <a:sym typeface="Calibri"/>
              </a:rPr>
              <a:t>From local to global context</a:t>
            </a:r>
            <a:endParaRPr sz="1800">
              <a:solidFill>
                <a:schemeClr val="dk1"/>
              </a:solidFill>
              <a:latin typeface="Calibri"/>
              <a:ea typeface="Calibri"/>
              <a:cs typeface="Calibri"/>
              <a:sym typeface="Calibri"/>
            </a:endParaRPr>
          </a:p>
          <a:p>
            <a:pPr indent="-215900" lvl="1" marL="469900" rtl="0" algn="l">
              <a:lnSpc>
                <a:spcPct val="150000"/>
              </a:lnSpc>
              <a:spcBef>
                <a:spcPts val="300"/>
              </a:spcBef>
              <a:spcAft>
                <a:spcPts val="0"/>
              </a:spcAft>
              <a:buClr>
                <a:schemeClr val="dk1"/>
              </a:buClr>
              <a:buSzPts val="1800"/>
              <a:buChar char="–"/>
            </a:pPr>
            <a:r>
              <a:rPr lang="en" sz="1800">
                <a:solidFill>
                  <a:schemeClr val="dk1"/>
                </a:solidFill>
                <a:latin typeface="Calibri"/>
                <a:ea typeface="Calibri"/>
                <a:cs typeface="Calibri"/>
                <a:sym typeface="Calibri"/>
              </a:rPr>
              <a:t>Few-shot learning capabilities</a:t>
            </a:r>
            <a:endParaRPr sz="1800">
              <a:solidFill>
                <a:schemeClr val="dk1"/>
              </a:solidFill>
              <a:latin typeface="Calibri"/>
              <a:ea typeface="Calibri"/>
              <a:cs typeface="Calibri"/>
              <a:sym typeface="Calibri"/>
            </a:endParaRPr>
          </a:p>
          <a:p>
            <a:pPr indent="-215900" lvl="1" marL="469900" rtl="0" algn="l">
              <a:lnSpc>
                <a:spcPct val="150000"/>
              </a:lnSpc>
              <a:spcBef>
                <a:spcPts val="300"/>
              </a:spcBef>
              <a:spcAft>
                <a:spcPts val="1200"/>
              </a:spcAft>
              <a:buClr>
                <a:schemeClr val="dk1"/>
              </a:buClr>
              <a:buSzPts val="1800"/>
              <a:buChar char="–"/>
            </a:pPr>
            <a:r>
              <a:rPr lang="en" sz="1800">
                <a:solidFill>
                  <a:schemeClr val="dk1"/>
                </a:solidFill>
                <a:latin typeface="Calibri"/>
                <a:ea typeface="Calibri"/>
                <a:cs typeface="Calibri"/>
                <a:sym typeface="Calibri"/>
              </a:rPr>
              <a:t>Multilingual challenges</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4"/>
          <p:cNvSpPr txBox="1"/>
          <p:nvPr>
            <p:ph type="title"/>
          </p:nvPr>
        </p:nvSpPr>
        <p:spPr>
          <a:xfrm>
            <a:off x="311700" y="56200"/>
            <a:ext cx="8520600" cy="841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600"/>
              <a:buNone/>
            </a:pPr>
            <a:r>
              <a:rPr b="1" lang="en" sz="2300"/>
              <a:t>Implications for Large LMs</a:t>
            </a:r>
            <a:endParaRPr b="1" sz="2300"/>
          </a:p>
        </p:txBody>
      </p:sp>
      <p:sp>
        <p:nvSpPr>
          <p:cNvPr id="164" name="Google Shape;164;p34"/>
          <p:cNvSpPr txBox="1"/>
          <p:nvPr/>
        </p:nvSpPr>
        <p:spPr>
          <a:xfrm>
            <a:off x="248250" y="1665875"/>
            <a:ext cx="7981500" cy="20319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200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Diminishing returns: Doubling compute doesn’t halve error</a:t>
            </a:r>
            <a:endParaRPr sz="1800">
              <a:solidFill>
                <a:schemeClr val="dk1"/>
              </a:solidFill>
            </a:endParaRPr>
          </a:p>
          <a:p>
            <a:pPr indent="-342900" lvl="0" marL="457200" marR="0" rtl="0" algn="l">
              <a:lnSpc>
                <a:spcPct val="200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Environmental injustice: 200K petaflop-days for GPT-4 (~$100M)</a:t>
            </a:r>
            <a:endParaRPr sz="1800">
              <a:solidFill>
                <a:schemeClr val="dk1"/>
              </a:solidFill>
            </a:endParaRPr>
          </a:p>
          <a:p>
            <a:pPr indent="-342900" lvl="0" marL="457200" marR="0" rtl="0" algn="l">
              <a:lnSpc>
                <a:spcPct val="200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No 'true understanding': Cross-entropy loss ≠ grounding</a:t>
            </a:r>
            <a:endParaRPr sz="1800">
              <a:solidFill>
                <a:schemeClr val="dk1"/>
              </a:solidFill>
            </a:endParaRPr>
          </a:p>
          <a:p>
            <a:pPr indent="-342900" lvl="0" marL="457200" marR="0" rtl="0" algn="l">
              <a:lnSpc>
                <a:spcPct val="200000"/>
              </a:lnSpc>
              <a:spcBef>
                <a:spcPts val="0"/>
              </a:spcBef>
              <a:spcAft>
                <a:spcPts val="0"/>
              </a:spcAft>
              <a:buClr>
                <a:schemeClr val="dk1"/>
              </a:buClr>
              <a:buSzPts val="1800"/>
              <a:buFont typeface="Arial"/>
              <a:buChar char="●"/>
            </a:pPr>
            <a:r>
              <a:rPr lang="en" sz="1800">
                <a:solidFill>
                  <a:schemeClr val="dk1"/>
                </a:solidFill>
              </a:rPr>
              <a:t>L</a:t>
            </a:r>
            <a:r>
              <a:rPr b="0" i="0" lang="en" sz="1800" u="none" cap="none" strike="noStrike">
                <a:solidFill>
                  <a:schemeClr val="dk1"/>
                </a:solidFill>
                <a:latin typeface="Arial"/>
                <a:ea typeface="Arial"/>
                <a:cs typeface="Arial"/>
                <a:sym typeface="Arial"/>
              </a:rPr>
              <a:t>imits: Data/model size can’t overcome entropy</a:t>
            </a:r>
            <a:endParaRPr sz="1800">
              <a:solidFill>
                <a:schemeClr val="dk1"/>
              </a:solidFill>
            </a:endParaRPr>
          </a:p>
        </p:txBody>
      </p:sp>
      <p:sp>
        <p:nvSpPr>
          <p:cNvPr id="165" name="Google Shape;165;p34"/>
          <p:cNvSpPr txBox="1"/>
          <p:nvPr>
            <p:ph idx="12" type="sldNum"/>
          </p:nvPr>
        </p:nvSpPr>
        <p:spPr>
          <a:xfrm>
            <a:off x="8534533" y="-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500">
                <a:solidFill>
                  <a:schemeClr val="dk1"/>
                </a:solidFill>
              </a:rPr>
              <a:t>‹#›</a:t>
            </a:fld>
            <a:endParaRPr sz="1500">
              <a:solidFill>
                <a:schemeClr val="dk1"/>
              </a:solidFill>
            </a:endParaRPr>
          </a:p>
        </p:txBody>
      </p:sp>
      <p:pic>
        <p:nvPicPr>
          <p:cNvPr id="166" name="Google Shape;166;p34"/>
          <p:cNvPicPr preferRelativeResize="0"/>
          <p:nvPr/>
        </p:nvPicPr>
        <p:blipFill>
          <a:blip r:embed="rId3">
            <a:alphaModFix/>
          </a:blip>
          <a:stretch>
            <a:fillRect/>
          </a:stretch>
        </p:blipFill>
        <p:spPr>
          <a:xfrm flipH="1">
            <a:off x="7701825" y="3863625"/>
            <a:ext cx="1241225" cy="10803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5"/>
          <p:cNvSpPr txBox="1"/>
          <p:nvPr>
            <p:ph type="title"/>
          </p:nvPr>
        </p:nvSpPr>
        <p:spPr>
          <a:xfrm>
            <a:off x="2000363" y="67675"/>
            <a:ext cx="5143200" cy="714300"/>
          </a:xfrm>
          <a:prstGeom prst="rect">
            <a:avLst/>
          </a:prstGeom>
          <a:noFill/>
          <a:ln>
            <a:noFill/>
          </a:ln>
        </p:spPr>
        <p:txBody>
          <a:bodyPr anchorCtr="0" anchor="ctr" bIns="28575" lIns="57150" spcFirstLastPara="1" rIns="57150" wrap="square" tIns="28575">
            <a:noAutofit/>
          </a:bodyPr>
          <a:lstStyle/>
          <a:p>
            <a:pPr indent="0" lvl="0" marL="0" rtl="0" algn="ctr">
              <a:lnSpc>
                <a:spcPct val="100000"/>
              </a:lnSpc>
              <a:spcBef>
                <a:spcPts val="0"/>
              </a:spcBef>
              <a:spcAft>
                <a:spcPts val="0"/>
              </a:spcAft>
              <a:buClr>
                <a:srgbClr val="0C2E66"/>
              </a:buClr>
              <a:buSzPts val="2300"/>
              <a:buFont typeface="Calibri"/>
              <a:buNone/>
            </a:pPr>
            <a:r>
              <a:rPr b="1" lang="en" sz="2300" u="none" strike="noStrike">
                <a:latin typeface="Calibri"/>
                <a:ea typeface="Calibri"/>
                <a:cs typeface="Calibri"/>
                <a:sym typeface="Calibri"/>
              </a:rPr>
              <a:t>Model Scale Growth</a:t>
            </a:r>
            <a:endParaRPr b="0" sz="2300" u="none" strike="noStrike">
              <a:latin typeface="Calibri"/>
              <a:ea typeface="Calibri"/>
              <a:cs typeface="Calibri"/>
              <a:sym typeface="Calibri"/>
            </a:endParaRPr>
          </a:p>
        </p:txBody>
      </p:sp>
      <p:pic>
        <p:nvPicPr>
          <p:cNvPr descr="model_growth.png" id="173" name="Google Shape;173;p35"/>
          <p:cNvPicPr preferRelativeResize="0"/>
          <p:nvPr/>
        </p:nvPicPr>
        <p:blipFill rotWithShape="1">
          <a:blip r:embed="rId3">
            <a:alphaModFix/>
          </a:blip>
          <a:srcRect b="0" l="0" r="0" t="0"/>
          <a:stretch/>
        </p:blipFill>
        <p:spPr>
          <a:xfrm>
            <a:off x="1714613" y="945250"/>
            <a:ext cx="5714775" cy="3428775"/>
          </a:xfrm>
          <a:prstGeom prst="rect">
            <a:avLst/>
          </a:prstGeom>
          <a:noFill/>
          <a:ln>
            <a:noFill/>
          </a:ln>
        </p:spPr>
      </p:pic>
      <p:sp>
        <p:nvSpPr>
          <p:cNvPr id="174" name="Google Shape;174;p35"/>
          <p:cNvSpPr/>
          <p:nvPr/>
        </p:nvSpPr>
        <p:spPr>
          <a:xfrm>
            <a:off x="50650" y="4690650"/>
            <a:ext cx="2942100" cy="380400"/>
          </a:xfrm>
          <a:prstGeom prst="rect">
            <a:avLst/>
          </a:prstGeom>
          <a:noFill/>
          <a:ln>
            <a:noFill/>
          </a:ln>
        </p:spPr>
        <p:txBody>
          <a:bodyPr anchorCtr="0" anchor="t" bIns="28125" lIns="56250" spcFirstLastPara="1" rIns="56250" wrap="square" tIns="28125">
            <a:noAutofit/>
          </a:bodyPr>
          <a:lstStyle/>
          <a:p>
            <a:pPr indent="0" lvl="0" marL="0" marR="0" rtl="0" algn="l">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 sz="1000" u="none" cap="none" strike="noStrike">
                <a:solidFill>
                  <a:schemeClr val="dk1"/>
                </a:solidFill>
                <a:latin typeface="Calibri"/>
                <a:ea typeface="Calibri"/>
                <a:cs typeface="Calibri"/>
                <a:sym typeface="Calibri"/>
              </a:rPr>
              <a:t>Logarithmic scale showing parameter increases!</a:t>
            </a:r>
            <a:endParaRPr b="0" i="0" sz="1000" u="none" cap="none" strike="noStrike">
              <a:solidFill>
                <a:schemeClr val="dk1"/>
              </a:solidFill>
              <a:latin typeface="Arial"/>
              <a:ea typeface="Arial"/>
              <a:cs typeface="Arial"/>
              <a:sym typeface="Arial"/>
            </a:endParaRPr>
          </a:p>
        </p:txBody>
      </p:sp>
      <p:sp>
        <p:nvSpPr>
          <p:cNvPr id="175" name="Google Shape;175;p35"/>
          <p:cNvSpPr txBox="1"/>
          <p:nvPr>
            <p:ph idx="12" type="sldNum"/>
          </p:nvPr>
        </p:nvSpPr>
        <p:spPr>
          <a:xfrm>
            <a:off x="7719325" y="67675"/>
            <a:ext cx="1333500" cy="228000"/>
          </a:xfrm>
          <a:prstGeom prst="rect">
            <a:avLst/>
          </a:prstGeom>
        </p:spPr>
        <p:txBody>
          <a:bodyPr anchorCtr="0" anchor="ctr" bIns="28575" lIns="57150" spcFirstLastPara="1" rIns="57150" wrap="square" tIns="28575">
            <a:noAutofit/>
          </a:bodyPr>
          <a:lstStyle/>
          <a:p>
            <a:pPr indent="0" lvl="0" marL="0" rtl="0" algn="r">
              <a:spcBef>
                <a:spcPts val="0"/>
              </a:spcBef>
              <a:spcAft>
                <a:spcPts val="0"/>
              </a:spcAft>
              <a:buClr>
                <a:srgbClr val="888888"/>
              </a:buClr>
              <a:buSzPts val="800"/>
              <a:buFont typeface="Calibri"/>
              <a:buNone/>
            </a:pPr>
            <a:fld id="{00000000-1234-1234-1234-123412341234}" type="slidenum">
              <a:rPr lang="en" sz="1500">
                <a:solidFill>
                  <a:schemeClr val="dk1"/>
                </a:solidFill>
              </a:rPr>
              <a:t>‹#›</a:t>
            </a:fld>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6"/>
          <p:cNvSpPr txBox="1"/>
          <p:nvPr>
            <p:ph type="title"/>
          </p:nvPr>
        </p:nvSpPr>
        <p:spPr>
          <a:xfrm>
            <a:off x="2000388" y="199750"/>
            <a:ext cx="5143200" cy="714300"/>
          </a:xfrm>
          <a:prstGeom prst="rect">
            <a:avLst/>
          </a:prstGeom>
          <a:noFill/>
          <a:ln>
            <a:noFill/>
          </a:ln>
        </p:spPr>
        <p:txBody>
          <a:bodyPr anchorCtr="0" anchor="ctr" bIns="28575" lIns="57150" spcFirstLastPara="1" rIns="57150" wrap="square" tIns="28575">
            <a:noAutofit/>
          </a:bodyPr>
          <a:lstStyle/>
          <a:p>
            <a:pPr indent="0" lvl="0" marL="0" rtl="0" algn="ctr">
              <a:lnSpc>
                <a:spcPct val="100000"/>
              </a:lnSpc>
              <a:spcBef>
                <a:spcPts val="0"/>
              </a:spcBef>
              <a:spcAft>
                <a:spcPts val="0"/>
              </a:spcAft>
              <a:buClr>
                <a:srgbClr val="0C2E66"/>
              </a:buClr>
              <a:buSzPts val="2300"/>
              <a:buFont typeface="Calibri"/>
              <a:buNone/>
            </a:pPr>
            <a:r>
              <a:rPr b="1" lang="en" sz="2300" u="none" strike="noStrike">
                <a:latin typeface="Calibri"/>
                <a:ea typeface="Calibri"/>
                <a:cs typeface="Calibri"/>
                <a:sym typeface="Calibri"/>
              </a:rPr>
              <a:t>Environmental Justice Considerations</a:t>
            </a:r>
            <a:endParaRPr b="0" sz="2300" u="none" strike="noStrike">
              <a:latin typeface="Calibri"/>
              <a:ea typeface="Calibri"/>
              <a:cs typeface="Calibri"/>
              <a:sym typeface="Calibri"/>
            </a:endParaRPr>
          </a:p>
        </p:txBody>
      </p:sp>
      <p:sp>
        <p:nvSpPr>
          <p:cNvPr id="182" name="Google Shape;182;p36"/>
          <p:cNvSpPr txBox="1"/>
          <p:nvPr>
            <p:ph idx="1" type="body"/>
          </p:nvPr>
        </p:nvSpPr>
        <p:spPr>
          <a:xfrm>
            <a:off x="688488" y="1401600"/>
            <a:ext cx="5143200" cy="2605200"/>
          </a:xfrm>
          <a:prstGeom prst="rect">
            <a:avLst/>
          </a:prstGeom>
          <a:noFill/>
          <a:ln>
            <a:noFill/>
          </a:ln>
        </p:spPr>
        <p:txBody>
          <a:bodyPr anchorCtr="0" anchor="t" bIns="28575" lIns="57150" spcFirstLastPara="1" rIns="57150" wrap="square" tIns="28575">
            <a:spAutoFit/>
          </a:bodyPr>
          <a:lstStyle/>
          <a:p>
            <a:pPr indent="-254000" lvl="0" marL="215900" marR="0" rtl="0" algn="l">
              <a:lnSpc>
                <a:spcPct val="150000"/>
              </a:lnSpc>
              <a:spcBef>
                <a:spcPts val="300"/>
              </a:spcBef>
              <a:spcAft>
                <a:spcPts val="0"/>
              </a:spcAft>
              <a:buClr>
                <a:schemeClr val="dk1"/>
              </a:buClr>
              <a:buSzPts val="1800"/>
              <a:buChar char="•"/>
            </a:pPr>
            <a:r>
              <a:rPr b="1" i="0" lang="en" sz="1800" u="none" cap="none" strike="noStrike">
                <a:solidFill>
                  <a:schemeClr val="dk1"/>
                </a:solidFill>
                <a:latin typeface="Calibri"/>
                <a:ea typeface="Calibri"/>
                <a:cs typeface="Calibri"/>
                <a:sym typeface="Calibri"/>
              </a:rPr>
              <a:t>Key Issues (Section 3):</a:t>
            </a:r>
            <a:endParaRPr b="1"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284t CO₂ ≈ 56 people's annual emissions</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Disproportionate impact on Global South</a:t>
            </a:r>
            <a:endParaRPr b="0" i="0" sz="1800" u="none" cap="none" strike="noStrike">
              <a:solidFill>
                <a:schemeClr val="dk1"/>
              </a:solidFill>
              <a:latin typeface="Calibri"/>
              <a:ea typeface="Calibri"/>
              <a:cs typeface="Calibri"/>
              <a:sym typeface="Calibri"/>
            </a:endParaRPr>
          </a:p>
          <a:p>
            <a:pPr indent="-254000" lvl="0" marL="215900" marR="0" rtl="0" algn="l">
              <a:lnSpc>
                <a:spcPct val="150000"/>
              </a:lnSpc>
              <a:spcBef>
                <a:spcPts val="300"/>
              </a:spcBef>
              <a:spcAft>
                <a:spcPts val="0"/>
              </a:spcAft>
              <a:buClr>
                <a:schemeClr val="dk1"/>
              </a:buClr>
              <a:buSzPts val="1800"/>
              <a:buChar char="•"/>
            </a:pPr>
            <a:r>
              <a:rPr b="1" i="0" lang="en" sz="1800" u="none" cap="none" strike="noStrike">
                <a:solidFill>
                  <a:schemeClr val="dk1"/>
                </a:solidFill>
                <a:latin typeface="Calibri"/>
                <a:ea typeface="Calibri"/>
                <a:cs typeface="Calibri"/>
                <a:sym typeface="Calibri"/>
              </a:rPr>
              <a:t>Case Examples:</a:t>
            </a:r>
            <a:endParaRPr b="1"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Maldives sea level rise</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120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Sudanese flooding impacts</a:t>
            </a:r>
            <a:endParaRPr b="0" i="0" sz="1800" u="none" cap="none" strike="noStrike">
              <a:solidFill>
                <a:schemeClr val="dk1"/>
              </a:solidFill>
              <a:latin typeface="Calibri"/>
              <a:ea typeface="Calibri"/>
              <a:cs typeface="Calibri"/>
              <a:sym typeface="Calibri"/>
            </a:endParaRPr>
          </a:p>
        </p:txBody>
      </p:sp>
      <p:pic>
        <p:nvPicPr>
          <p:cNvPr id="183" name="Google Shape;183;p36" title="parrots-in-8-bit-pixel-art-for-beads-and-games-vector-49389552.png"/>
          <p:cNvPicPr preferRelativeResize="0"/>
          <p:nvPr/>
        </p:nvPicPr>
        <p:blipFill>
          <a:blip r:embed="rId3">
            <a:alphaModFix/>
          </a:blip>
          <a:stretch>
            <a:fillRect/>
          </a:stretch>
        </p:blipFill>
        <p:spPr>
          <a:xfrm flipH="1">
            <a:off x="7717025" y="3640926"/>
            <a:ext cx="1258075" cy="1358724"/>
          </a:xfrm>
          <a:prstGeom prst="rect">
            <a:avLst/>
          </a:prstGeom>
          <a:noFill/>
          <a:ln>
            <a:noFill/>
          </a:ln>
        </p:spPr>
      </p:pic>
      <p:sp>
        <p:nvSpPr>
          <p:cNvPr id="184" name="Google Shape;184;p36"/>
          <p:cNvSpPr txBox="1"/>
          <p:nvPr>
            <p:ph idx="12" type="sldNum"/>
          </p:nvPr>
        </p:nvSpPr>
        <p:spPr>
          <a:xfrm>
            <a:off x="7717025" y="103650"/>
            <a:ext cx="1333500" cy="228000"/>
          </a:xfrm>
          <a:prstGeom prst="rect">
            <a:avLst/>
          </a:prstGeom>
        </p:spPr>
        <p:txBody>
          <a:bodyPr anchorCtr="0" anchor="ctr" bIns="28575" lIns="57150" spcFirstLastPara="1" rIns="57150" wrap="square" tIns="28575">
            <a:noAutofit/>
          </a:bodyPr>
          <a:lstStyle/>
          <a:p>
            <a:pPr indent="0" lvl="0" marL="0" rtl="0" algn="r">
              <a:spcBef>
                <a:spcPts val="0"/>
              </a:spcBef>
              <a:spcAft>
                <a:spcPts val="0"/>
              </a:spcAft>
              <a:buClr>
                <a:srgbClr val="888888"/>
              </a:buClr>
              <a:buSzPts val="800"/>
              <a:buFont typeface="Calibri"/>
              <a:buNone/>
            </a:pPr>
            <a:fld id="{00000000-1234-1234-1234-123412341234}" type="slidenum">
              <a:rPr lang="en" sz="1500">
                <a:solidFill>
                  <a:schemeClr val="dk1"/>
                </a:solidFill>
              </a:rPr>
              <a:t>‹#›</a:t>
            </a:fld>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7"/>
          <p:cNvSpPr txBox="1"/>
          <p:nvPr>
            <p:ph type="title"/>
          </p:nvPr>
        </p:nvSpPr>
        <p:spPr>
          <a:xfrm>
            <a:off x="2000250" y="143100"/>
            <a:ext cx="5143200" cy="714300"/>
          </a:xfrm>
          <a:prstGeom prst="rect">
            <a:avLst/>
          </a:prstGeom>
          <a:noFill/>
          <a:ln>
            <a:noFill/>
          </a:ln>
        </p:spPr>
        <p:txBody>
          <a:bodyPr anchorCtr="0" anchor="ctr" bIns="28575" lIns="57150" spcFirstLastPara="1" rIns="57150" wrap="square" tIns="28575">
            <a:noAutofit/>
          </a:bodyPr>
          <a:lstStyle/>
          <a:p>
            <a:pPr indent="0" lvl="0" marL="0" rtl="0" algn="ctr">
              <a:lnSpc>
                <a:spcPct val="100000"/>
              </a:lnSpc>
              <a:spcBef>
                <a:spcPts val="0"/>
              </a:spcBef>
              <a:spcAft>
                <a:spcPts val="0"/>
              </a:spcAft>
              <a:buClr>
                <a:srgbClr val="0C2E66"/>
              </a:buClr>
              <a:buSzPts val="2300"/>
              <a:buFont typeface="Calibri"/>
              <a:buNone/>
            </a:pPr>
            <a:r>
              <a:rPr b="1" lang="en" sz="2300" u="none" strike="noStrike">
                <a:latin typeface="Calibri"/>
                <a:ea typeface="Calibri"/>
                <a:cs typeface="Calibri"/>
                <a:sym typeface="Calibri"/>
              </a:rPr>
              <a:t>Carbon Cost Comparison</a:t>
            </a:r>
            <a:endParaRPr b="0" sz="2300" u="none" strike="noStrike">
              <a:latin typeface="Calibri"/>
              <a:ea typeface="Calibri"/>
              <a:cs typeface="Calibri"/>
              <a:sym typeface="Calibri"/>
            </a:endParaRPr>
          </a:p>
        </p:txBody>
      </p:sp>
      <p:pic>
        <p:nvPicPr>
          <p:cNvPr descr="co2_comparison.png" id="191" name="Google Shape;191;p37"/>
          <p:cNvPicPr preferRelativeResize="0"/>
          <p:nvPr/>
        </p:nvPicPr>
        <p:blipFill rotWithShape="1">
          <a:blip r:embed="rId3">
            <a:alphaModFix/>
          </a:blip>
          <a:srcRect b="0" l="0" r="0" t="0"/>
          <a:stretch/>
        </p:blipFill>
        <p:spPr>
          <a:xfrm>
            <a:off x="1714463" y="1081225"/>
            <a:ext cx="5714775" cy="3428775"/>
          </a:xfrm>
          <a:prstGeom prst="rect">
            <a:avLst/>
          </a:prstGeom>
          <a:noFill/>
          <a:ln>
            <a:noFill/>
          </a:ln>
        </p:spPr>
      </p:pic>
      <p:sp>
        <p:nvSpPr>
          <p:cNvPr id="192" name="Google Shape;192;p37"/>
          <p:cNvSpPr/>
          <p:nvPr/>
        </p:nvSpPr>
        <p:spPr>
          <a:xfrm>
            <a:off x="0" y="4733825"/>
            <a:ext cx="2751600" cy="380400"/>
          </a:xfrm>
          <a:prstGeom prst="rect">
            <a:avLst/>
          </a:prstGeom>
          <a:noFill/>
          <a:ln>
            <a:noFill/>
          </a:ln>
        </p:spPr>
        <p:txBody>
          <a:bodyPr anchorCtr="0" anchor="t" bIns="28125" lIns="56250" spcFirstLastPara="1" rIns="56250" wrap="square" tIns="28125">
            <a:noAutofit/>
          </a:bodyPr>
          <a:lstStyle/>
          <a:p>
            <a:pPr indent="0" lvl="0" marL="0" marR="0" rtl="0" algn="l">
              <a:lnSpc>
                <a:spcPct val="100000"/>
              </a:lnSpc>
              <a:spcBef>
                <a:spcPts val="0"/>
              </a:spcBef>
              <a:spcAft>
                <a:spcPts val="0"/>
              </a:spcAft>
              <a:buNone/>
            </a:pPr>
            <a:r>
              <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 sz="1000" u="none" cap="none" strike="noStrike">
                <a:solidFill>
                  <a:schemeClr val="dk1"/>
                </a:solidFill>
                <a:latin typeface="Calibri"/>
                <a:ea typeface="Calibri"/>
                <a:cs typeface="Calibri"/>
                <a:sym typeface="Calibri"/>
              </a:rPr>
              <a:t>Data from Section 3: Training emits 284t CO₂</a:t>
            </a:r>
            <a:endParaRPr b="0" i="0" sz="1000" u="none" cap="none" strike="noStrike">
              <a:solidFill>
                <a:schemeClr val="dk1"/>
              </a:solidFill>
              <a:latin typeface="Arial"/>
              <a:ea typeface="Arial"/>
              <a:cs typeface="Arial"/>
              <a:sym typeface="Arial"/>
            </a:endParaRPr>
          </a:p>
        </p:txBody>
      </p:sp>
      <p:sp>
        <p:nvSpPr>
          <p:cNvPr id="193" name="Google Shape;193;p37"/>
          <p:cNvSpPr txBox="1"/>
          <p:nvPr>
            <p:ph idx="12" type="sldNum"/>
          </p:nvPr>
        </p:nvSpPr>
        <p:spPr>
          <a:xfrm>
            <a:off x="7711325" y="87125"/>
            <a:ext cx="1333500" cy="228000"/>
          </a:xfrm>
          <a:prstGeom prst="rect">
            <a:avLst/>
          </a:prstGeom>
        </p:spPr>
        <p:txBody>
          <a:bodyPr anchorCtr="0" anchor="ctr" bIns="28575" lIns="57150" spcFirstLastPara="1" rIns="57150" wrap="square" tIns="28575">
            <a:noAutofit/>
          </a:bodyPr>
          <a:lstStyle/>
          <a:p>
            <a:pPr indent="0" lvl="0" marL="0" rtl="0" algn="r">
              <a:spcBef>
                <a:spcPts val="0"/>
              </a:spcBef>
              <a:spcAft>
                <a:spcPts val="0"/>
              </a:spcAft>
              <a:buClr>
                <a:srgbClr val="888888"/>
              </a:buClr>
              <a:buSzPts val="800"/>
              <a:buFont typeface="Calibri"/>
              <a:buNone/>
            </a:pPr>
            <a:fld id="{00000000-1234-1234-1234-123412341234}" type="slidenum">
              <a:rPr lang="en" sz="1500">
                <a:solidFill>
                  <a:schemeClr val="dk1"/>
                </a:solidFill>
              </a:rPr>
              <a:t>‹#›</a:t>
            </a:fld>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8"/>
          <p:cNvSpPr txBox="1"/>
          <p:nvPr>
            <p:ph type="title"/>
          </p:nvPr>
        </p:nvSpPr>
        <p:spPr>
          <a:xfrm>
            <a:off x="2000363" y="155675"/>
            <a:ext cx="5143200" cy="714300"/>
          </a:xfrm>
          <a:prstGeom prst="rect">
            <a:avLst/>
          </a:prstGeom>
          <a:noFill/>
          <a:ln>
            <a:noFill/>
          </a:ln>
        </p:spPr>
        <p:txBody>
          <a:bodyPr anchorCtr="0" anchor="ctr" bIns="28575" lIns="57150" spcFirstLastPara="1" rIns="57150" wrap="square" tIns="28575">
            <a:noAutofit/>
          </a:bodyPr>
          <a:lstStyle/>
          <a:p>
            <a:pPr indent="0" lvl="0" marL="0" rtl="0" algn="ctr">
              <a:lnSpc>
                <a:spcPct val="100000"/>
              </a:lnSpc>
              <a:spcBef>
                <a:spcPts val="0"/>
              </a:spcBef>
              <a:spcAft>
                <a:spcPts val="0"/>
              </a:spcAft>
              <a:buClr>
                <a:srgbClr val="0C2E66"/>
              </a:buClr>
              <a:buSzPts val="2300"/>
              <a:buFont typeface="Calibri"/>
              <a:buNone/>
            </a:pPr>
            <a:r>
              <a:rPr b="1" lang="en" sz="2300" u="none" strike="noStrike">
                <a:latin typeface="Calibri"/>
                <a:ea typeface="Calibri"/>
                <a:cs typeface="Calibri"/>
                <a:sym typeface="Calibri"/>
              </a:rPr>
              <a:t>Training Data Challenges</a:t>
            </a:r>
            <a:endParaRPr b="0" sz="2300" u="none" strike="noStrike">
              <a:latin typeface="Calibri"/>
              <a:ea typeface="Calibri"/>
              <a:cs typeface="Calibri"/>
              <a:sym typeface="Calibri"/>
            </a:endParaRPr>
          </a:p>
        </p:txBody>
      </p:sp>
      <p:sp>
        <p:nvSpPr>
          <p:cNvPr id="200" name="Google Shape;200;p38"/>
          <p:cNvSpPr txBox="1"/>
          <p:nvPr>
            <p:ph idx="1" type="body"/>
          </p:nvPr>
        </p:nvSpPr>
        <p:spPr>
          <a:xfrm>
            <a:off x="285750" y="1000125"/>
            <a:ext cx="5143200" cy="3059100"/>
          </a:xfrm>
          <a:prstGeom prst="rect">
            <a:avLst/>
          </a:prstGeom>
          <a:noFill/>
          <a:ln>
            <a:noFill/>
          </a:ln>
        </p:spPr>
        <p:txBody>
          <a:bodyPr anchorCtr="0" anchor="t" bIns="28575" lIns="57150" spcFirstLastPara="1" rIns="57150" wrap="square" tIns="28575">
            <a:spAutoFit/>
          </a:bodyPr>
          <a:lstStyle/>
          <a:p>
            <a:pPr indent="-254000" lvl="0" marL="215900" marR="0" rtl="0" algn="l">
              <a:lnSpc>
                <a:spcPct val="150000"/>
              </a:lnSpc>
              <a:spcBef>
                <a:spcPts val="300"/>
              </a:spcBef>
              <a:spcAft>
                <a:spcPts val="0"/>
              </a:spcAft>
              <a:buClr>
                <a:schemeClr val="dk1"/>
              </a:buClr>
              <a:buSzPts val="1800"/>
              <a:buChar char="•"/>
            </a:pPr>
            <a:r>
              <a:rPr b="1" i="0" lang="en" sz="1800" u="none" cap="none" strike="noStrike">
                <a:solidFill>
                  <a:schemeClr val="dk1"/>
                </a:solidFill>
                <a:latin typeface="Calibri"/>
                <a:ea typeface="Calibri"/>
                <a:cs typeface="Calibri"/>
                <a:sym typeface="Calibri"/>
              </a:rPr>
              <a:t>Representation Issues (Section 4.1):</a:t>
            </a:r>
            <a:endParaRPr b="1"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67% male Reddit users</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8.8-15% female Wikipedia editors</a:t>
            </a:r>
            <a:endParaRPr sz="1800">
              <a:solidFill>
                <a:schemeClr val="dk1"/>
              </a:solidFill>
              <a:latin typeface="Calibri"/>
              <a:ea typeface="Calibri"/>
              <a:cs typeface="Calibri"/>
              <a:sym typeface="Calibri"/>
            </a:endParaRPr>
          </a:p>
          <a:p>
            <a:pPr indent="0" lvl="0" marL="0" marR="0" rtl="0" algn="l">
              <a:lnSpc>
                <a:spcPct val="150000"/>
              </a:lnSpc>
              <a:spcBef>
                <a:spcPts val="300"/>
              </a:spcBef>
              <a:spcAft>
                <a:spcPts val="0"/>
              </a:spcAft>
              <a:buNone/>
            </a:pPr>
            <a:r>
              <a:t/>
            </a:r>
            <a:endParaRPr sz="1800">
              <a:solidFill>
                <a:schemeClr val="dk1"/>
              </a:solidFill>
              <a:latin typeface="Calibri"/>
              <a:ea typeface="Calibri"/>
              <a:cs typeface="Calibri"/>
              <a:sym typeface="Calibri"/>
            </a:endParaRPr>
          </a:p>
          <a:p>
            <a:pPr indent="-254000" lvl="0" marL="215900" marR="0" rtl="0" algn="l">
              <a:lnSpc>
                <a:spcPct val="150000"/>
              </a:lnSpc>
              <a:spcBef>
                <a:spcPts val="300"/>
              </a:spcBef>
              <a:spcAft>
                <a:spcPts val="0"/>
              </a:spcAft>
              <a:buClr>
                <a:schemeClr val="dk1"/>
              </a:buClr>
              <a:buSzPts val="1800"/>
              <a:buChar char="•"/>
            </a:pPr>
            <a:r>
              <a:rPr b="1" i="0" lang="en" sz="1800" u="none" cap="none" strike="noStrike">
                <a:solidFill>
                  <a:schemeClr val="dk1"/>
                </a:solidFill>
                <a:latin typeface="Calibri"/>
                <a:ea typeface="Calibri"/>
                <a:cs typeface="Calibri"/>
                <a:sym typeface="Calibri"/>
              </a:rPr>
              <a:t>Documentation Debt (Section 4.3):</a:t>
            </a:r>
            <a:endParaRPr b="1"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Impossible post-hoc analysis</a:t>
            </a:r>
            <a:endParaRPr b="0" i="0" sz="1800" u="none" cap="none" strike="noStrike">
              <a:solidFill>
                <a:schemeClr val="dk1"/>
              </a:solidFill>
              <a:latin typeface="Calibri"/>
              <a:ea typeface="Calibri"/>
              <a:cs typeface="Calibri"/>
              <a:sym typeface="Calibri"/>
            </a:endParaRPr>
          </a:p>
          <a:p>
            <a:pPr indent="-215900" lvl="1" marL="469900" marR="0" rtl="0" algn="l">
              <a:lnSpc>
                <a:spcPct val="150000"/>
              </a:lnSpc>
              <a:spcBef>
                <a:spcPts val="300"/>
              </a:spcBef>
              <a:spcAft>
                <a:spcPts val="120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Amplification feedback loops</a:t>
            </a:r>
            <a:endParaRPr b="0" i="0" sz="1800" u="none" cap="none" strike="noStrike">
              <a:solidFill>
                <a:schemeClr val="dk1"/>
              </a:solidFill>
              <a:latin typeface="Calibri"/>
              <a:ea typeface="Calibri"/>
              <a:cs typeface="Calibri"/>
              <a:sym typeface="Calibri"/>
            </a:endParaRPr>
          </a:p>
        </p:txBody>
      </p:sp>
      <p:pic>
        <p:nvPicPr>
          <p:cNvPr id="201" name="Google Shape;201;p38" title="static-assets-upload8461569321288006566.png"/>
          <p:cNvPicPr preferRelativeResize="0"/>
          <p:nvPr/>
        </p:nvPicPr>
        <p:blipFill>
          <a:blip r:embed="rId3">
            <a:alphaModFix/>
          </a:blip>
          <a:stretch>
            <a:fillRect/>
          </a:stretch>
        </p:blipFill>
        <p:spPr>
          <a:xfrm>
            <a:off x="7248750" y="3251200"/>
            <a:ext cx="1808874" cy="1808874"/>
          </a:xfrm>
          <a:prstGeom prst="rect">
            <a:avLst/>
          </a:prstGeom>
          <a:noFill/>
          <a:ln>
            <a:noFill/>
          </a:ln>
        </p:spPr>
      </p:pic>
      <p:sp>
        <p:nvSpPr>
          <p:cNvPr id="202" name="Google Shape;202;p38"/>
          <p:cNvSpPr txBox="1"/>
          <p:nvPr>
            <p:ph idx="12" type="sldNum"/>
          </p:nvPr>
        </p:nvSpPr>
        <p:spPr>
          <a:xfrm>
            <a:off x="7724125" y="109200"/>
            <a:ext cx="1333500" cy="228000"/>
          </a:xfrm>
          <a:prstGeom prst="rect">
            <a:avLst/>
          </a:prstGeom>
        </p:spPr>
        <p:txBody>
          <a:bodyPr anchorCtr="0" anchor="ctr" bIns="28575" lIns="57150" spcFirstLastPara="1" rIns="57150" wrap="square" tIns="28575">
            <a:noAutofit/>
          </a:bodyPr>
          <a:lstStyle/>
          <a:p>
            <a:pPr indent="0" lvl="0" marL="0" rtl="0" algn="r">
              <a:spcBef>
                <a:spcPts val="0"/>
              </a:spcBef>
              <a:spcAft>
                <a:spcPts val="0"/>
              </a:spcAft>
              <a:buClr>
                <a:srgbClr val="888888"/>
              </a:buClr>
              <a:buSzPts val="800"/>
              <a:buFont typeface="Calibri"/>
              <a:buNone/>
            </a:pPr>
            <a:fld id="{00000000-1234-1234-1234-123412341234}" type="slidenum">
              <a:rPr lang="en" sz="1500">
                <a:solidFill>
                  <a:schemeClr val="dk1"/>
                </a:solidFill>
              </a:rPr>
              <a:t>‹#›</a:t>
            </a:fld>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9"/>
          <p:cNvSpPr txBox="1"/>
          <p:nvPr/>
        </p:nvSpPr>
        <p:spPr>
          <a:xfrm>
            <a:off x="27450" y="4622750"/>
            <a:ext cx="9089100" cy="42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u="sng">
                <a:solidFill>
                  <a:schemeClr val="hlink"/>
                </a:solidFill>
                <a:hlinkClick r:id="rId3"/>
              </a:rPr>
              <a:t>https://github.com/LDNOOBW/List-of-Dirty-Naughty-Obscene-and-Otherwise-Bad-Words/blob/master/en</a:t>
            </a:r>
            <a:endParaRPr sz="1500">
              <a:solidFill>
                <a:schemeClr val="dk1"/>
              </a:solidFill>
            </a:endParaRPr>
          </a:p>
        </p:txBody>
      </p:sp>
      <p:sp>
        <p:nvSpPr>
          <p:cNvPr id="208" name="Google Shape;208;p39"/>
          <p:cNvSpPr txBox="1"/>
          <p:nvPr/>
        </p:nvSpPr>
        <p:spPr>
          <a:xfrm>
            <a:off x="766800" y="283175"/>
            <a:ext cx="7610400" cy="63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300">
                <a:solidFill>
                  <a:schemeClr val="dk1"/>
                </a:solidFill>
              </a:rPr>
              <a:t>Dirty, Naughty, Obscene or Otherwise Bad Words?</a:t>
            </a:r>
            <a:endParaRPr b="1" sz="2300">
              <a:solidFill>
                <a:schemeClr val="dk1"/>
              </a:solidFill>
            </a:endParaRPr>
          </a:p>
        </p:txBody>
      </p:sp>
      <p:sp>
        <p:nvSpPr>
          <p:cNvPr id="209" name="Google Shape;209;p39"/>
          <p:cNvSpPr txBox="1"/>
          <p:nvPr/>
        </p:nvSpPr>
        <p:spPr>
          <a:xfrm>
            <a:off x="612100" y="1205925"/>
            <a:ext cx="2804700" cy="29145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Char char="➢"/>
            </a:pPr>
            <a:r>
              <a:rPr lang="en" sz="1800">
                <a:solidFill>
                  <a:schemeClr val="dk1"/>
                </a:solidFill>
              </a:rPr>
              <a:t>t</a:t>
            </a:r>
            <a:r>
              <a:rPr lang="en" sz="1800">
                <a:solidFill>
                  <a:schemeClr val="dk1"/>
                </a:solidFill>
              </a:rPr>
              <a:t>wink</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 sz="1800">
                <a:solidFill>
                  <a:schemeClr val="dk1"/>
                </a:solidFill>
              </a:rPr>
              <a:t>t</a:t>
            </a:r>
            <a:r>
              <a:rPr lang="en" sz="1800">
                <a:solidFill>
                  <a:schemeClr val="dk1"/>
                </a:solidFill>
              </a:rPr>
              <a:t>wat</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 sz="1800">
                <a:solidFill>
                  <a:schemeClr val="dk1"/>
                </a:solidFill>
              </a:rPr>
              <a:t>two girls one cup</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 sz="1800">
                <a:solidFill>
                  <a:schemeClr val="dk1"/>
                </a:solidFill>
              </a:rPr>
              <a:t>xx</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 sz="1800">
                <a:solidFill>
                  <a:schemeClr val="dk1"/>
                </a:solidFill>
              </a:rPr>
              <a:t>xxx</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 sz="1800">
                <a:solidFill>
                  <a:schemeClr val="dk1"/>
                </a:solidFill>
              </a:rPr>
              <a:t>undressing</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 sz="1800">
                <a:solidFill>
                  <a:schemeClr val="dk1"/>
                </a:solidFill>
              </a:rPr>
              <a:t>🖕</a:t>
            </a:r>
            <a:endParaRPr sz="1800">
              <a:solidFill>
                <a:schemeClr val="dk1"/>
              </a:solidFill>
            </a:endParaRPr>
          </a:p>
        </p:txBody>
      </p:sp>
      <p:sp>
        <p:nvSpPr>
          <p:cNvPr id="210" name="Google Shape;210;p39"/>
          <p:cNvSpPr txBox="1"/>
          <p:nvPr/>
        </p:nvSpPr>
        <p:spPr>
          <a:xfrm>
            <a:off x="4129425" y="1205925"/>
            <a:ext cx="4714200" cy="29145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1800" u="sng">
                <a:solidFill>
                  <a:schemeClr val="dk1"/>
                </a:solidFill>
              </a:rPr>
              <a:t>Issues?</a:t>
            </a:r>
            <a:endParaRPr b="1" sz="1800" u="sng">
              <a:solidFill>
                <a:schemeClr val="dk1"/>
              </a:solidFill>
            </a:endParaRPr>
          </a:p>
          <a:p>
            <a:pPr indent="-342900" lvl="0" marL="457200" rtl="0" algn="l">
              <a:lnSpc>
                <a:spcPct val="150000"/>
              </a:lnSpc>
              <a:spcBef>
                <a:spcPts val="0"/>
              </a:spcBef>
              <a:spcAft>
                <a:spcPts val="0"/>
              </a:spcAft>
              <a:buClr>
                <a:schemeClr val="dk1"/>
              </a:buClr>
              <a:buSzPts val="1800"/>
              <a:buChar char="➢"/>
            </a:pPr>
            <a:r>
              <a:rPr lang="en" sz="1800">
                <a:solidFill>
                  <a:schemeClr val="dk1"/>
                </a:solidFill>
              </a:rPr>
              <a:t>Overblocking marginalized voices</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 sz="1800">
                <a:solidFill>
                  <a:schemeClr val="dk1"/>
                </a:solidFill>
              </a:rPr>
              <a:t>Cultural context ignorance</a:t>
            </a:r>
            <a:endParaRPr sz="1800">
              <a:solidFill>
                <a:schemeClr val="dk1"/>
              </a:solidFill>
            </a:endParaRPr>
          </a:p>
          <a:p>
            <a:pPr indent="-342900" lvl="0" marL="457200" rtl="0" algn="l">
              <a:lnSpc>
                <a:spcPct val="150000"/>
              </a:lnSpc>
              <a:spcBef>
                <a:spcPts val="0"/>
              </a:spcBef>
              <a:spcAft>
                <a:spcPts val="0"/>
              </a:spcAft>
              <a:buClr>
                <a:schemeClr val="dk1"/>
              </a:buClr>
              <a:buSzPts val="1800"/>
              <a:buChar char="➢"/>
            </a:pPr>
            <a:r>
              <a:rPr lang="en" sz="1800">
                <a:solidFill>
                  <a:schemeClr val="dk1"/>
                </a:solidFill>
              </a:rPr>
              <a:t>Static word lists fail evolution</a:t>
            </a:r>
            <a:endParaRPr sz="1800">
              <a:solidFill>
                <a:schemeClr val="dk1"/>
              </a:solidFill>
            </a:endParaRPr>
          </a:p>
        </p:txBody>
      </p:sp>
      <p:pic>
        <p:nvPicPr>
          <p:cNvPr id="211" name="Google Shape;211;p39"/>
          <p:cNvPicPr preferRelativeResize="0"/>
          <p:nvPr/>
        </p:nvPicPr>
        <p:blipFill>
          <a:blip r:embed="rId4">
            <a:alphaModFix/>
          </a:blip>
          <a:stretch>
            <a:fillRect/>
          </a:stretch>
        </p:blipFill>
        <p:spPr>
          <a:xfrm flipH="1">
            <a:off x="7441425" y="3260525"/>
            <a:ext cx="1402200" cy="1402200"/>
          </a:xfrm>
          <a:prstGeom prst="rect">
            <a:avLst/>
          </a:prstGeom>
          <a:noFill/>
          <a:ln>
            <a:noFill/>
          </a:ln>
        </p:spPr>
      </p:pic>
      <p:sp>
        <p:nvSpPr>
          <p:cNvPr id="212" name="Google Shape;212;p39"/>
          <p:cNvSpPr txBox="1"/>
          <p:nvPr>
            <p:ph idx="12" type="sldNum"/>
          </p:nvPr>
        </p:nvSpPr>
        <p:spPr>
          <a:xfrm>
            <a:off x="7743325" y="109200"/>
            <a:ext cx="1333500" cy="228000"/>
          </a:xfrm>
          <a:prstGeom prst="rect">
            <a:avLst/>
          </a:prstGeom>
        </p:spPr>
        <p:txBody>
          <a:bodyPr anchorCtr="0" anchor="ctr" bIns="28575" lIns="57150" spcFirstLastPara="1" rIns="57150" wrap="square" tIns="28575">
            <a:noAutofit/>
          </a:bodyPr>
          <a:lstStyle/>
          <a:p>
            <a:pPr indent="0" lvl="0" marL="0" rtl="0" algn="r">
              <a:spcBef>
                <a:spcPts val="0"/>
              </a:spcBef>
              <a:spcAft>
                <a:spcPts val="0"/>
              </a:spcAft>
              <a:buClr>
                <a:srgbClr val="888888"/>
              </a:buClr>
              <a:buSzPts val="800"/>
              <a:buFont typeface="Calibri"/>
              <a:buNone/>
            </a:pPr>
            <a:fld id="{00000000-1234-1234-1234-123412341234}" type="slidenum">
              <a:rPr lang="en" sz="1500">
                <a:solidFill>
                  <a:schemeClr val="dk1"/>
                </a:solidFill>
              </a:rPr>
              <a:t>‹#›</a:t>
            </a:fld>
            <a:endParaRPr sz="15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