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notesMasterIdLst>
    <p:notesMasterId r:id="rId17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18288000" cy="10287000"/>
  <p:notesSz cx="6858000" cy="9144000"/>
  <p:embeddedFontLst>
    <p:embeddedFont>
      <p:font typeface="Telegraf Bold" charset="1" panose="00000800000000000000"/>
      <p:regular r:id="rId20"/>
    </p:embeddedFont>
    <p:embeddedFont>
      <p:font typeface="Telegraf" charset="1" panose="00000500000000000000"/>
      <p:regular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notesMasters/notesMaster1.xml" Type="http://schemas.openxmlformats.org/officeDocument/2006/relationships/notesMaster"/><Relationship Id="rId18" Target="theme/theme2.xml" Type="http://schemas.openxmlformats.org/officeDocument/2006/relationships/theme"/><Relationship Id="rId19" Target="notesSlides/notesSlide1.xml" Type="http://schemas.openxmlformats.org/officeDocument/2006/relationships/notesSlide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21" Target="fonts/font21.fntdata" Type="http://schemas.openxmlformats.org/officeDocument/2006/relationships/font"/><Relationship Id="rId22" Target="notesSlides/notesSlide2.xml" Type="http://schemas.openxmlformats.org/officeDocument/2006/relationships/notesSlide"/><Relationship Id="rId23" Target="notesSlides/notesSlide3.xml" Type="http://schemas.openxmlformats.org/officeDocument/2006/relationships/notesSlide"/><Relationship Id="rId24" Target="notesSlides/notesSlide4.xml" Type="http://schemas.openxmlformats.org/officeDocument/2006/relationships/notesSlide"/><Relationship Id="rId25" Target="notesSlides/notesSlide5.xml" Type="http://schemas.openxmlformats.org/officeDocument/2006/relationships/notesSlide"/><Relationship Id="rId26" Target="notesSlides/notesSlide6.xml" Type="http://schemas.openxmlformats.org/officeDocument/2006/relationships/notesSlide"/><Relationship Id="rId27" Target="notesSlides/notesSlide7.xml" Type="http://schemas.openxmlformats.org/officeDocument/2006/relationships/notesSlide"/><Relationship Id="rId28" Target="notesSlides/notesSlide8.xml" Type="http://schemas.openxmlformats.org/officeDocument/2006/relationships/notesSlide"/><Relationship Id="rId29" Target="notesSlides/notesSlide9.xml" Type="http://schemas.openxmlformats.org/officeDocument/2006/relationships/notesSlide"/><Relationship Id="rId3" Target="viewProps.xml" Type="http://schemas.openxmlformats.org/officeDocument/2006/relationships/viewProps"/><Relationship Id="rId30" Target="notesSlides/notesSlide10.xml" Type="http://schemas.openxmlformats.org/officeDocument/2006/relationships/notesSlide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1.7.2013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10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0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4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_rels/notesSlide5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5.xml" Type="http://schemas.openxmlformats.org/officeDocument/2006/relationships/slide"/></Relationships>
</file>

<file path=ppt/notesSlides/_rels/notesSlide6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6.xml" Type="http://schemas.openxmlformats.org/officeDocument/2006/relationships/slide"/></Relationships>
</file>

<file path=ppt/notesSlides/_rels/notesSlide7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7.xml" Type="http://schemas.openxmlformats.org/officeDocument/2006/relationships/slide"/></Relationships>
</file>

<file path=ppt/notesSlides/_rels/notesSlide8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8.xml" Type="http://schemas.openxmlformats.org/officeDocument/2006/relationships/slide"/></Relationships>
</file>

<file path=ppt/notesSlides/_rels/notesSlide9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9.xml" Type="http://schemas.openxmlformats.org/officeDocument/2006/relationships/slide"/></Relationships>
</file>

<file path=ppt/notesSlides/notesSlide1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Did Stack Overflow Answers Increase After ChatGPT?</a:t>
            </a:r>
          </a:p>
          <a:p>
            <a:r>
              <a:rPr lang="en-US"/>
              <a:t/>
            </a:r>
          </a:p>
          <a:p>
            <a:r>
              <a:rPr lang="en-US"/>
              <a:t>* Proposes empirical study on Stack Overflow’s answer volume and quality post-ChatGPT launch (Nov 30, 2022)</a:t>
            </a:r>
          </a:p>
          <a:p>
            <a:r>
              <a:rPr lang="en-US"/>
              <a:t/>
            </a:r>
          </a:p>
          <a:p>
            <a:r>
              <a:rPr lang="en-US"/>
              <a:t>* Motivation: LLMs may alter where developers seek help</a:t>
            </a:r>
          </a:p>
          <a:p>
            <a:r>
              <a:rPr lang="en-US"/>
              <a:t/>
            </a:r>
          </a:p>
          <a:p>
            <a:r>
              <a:rPr lang="en-US"/>
              <a:t>* Implications: shifts in community knowledge and moderation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core sources to cite: openai chatgpt announcement, stack overflow meta posts (ai policy, moderator strike), similarweb, SEDE docs, developer surveys.</a:t>
            </a:r>
          </a:p>
          <a:p>
            <a:r>
              <a:rPr lang="en-US"/>
              <a:t/>
            </a:r>
          </a:p>
          <a:p>
            <a:r>
              <a:rPr lang="en-US"/>
              <a:t>reproducibility note: include links to extracts, code, and exact SEDE queries in supplement.</a:t>
            </a:r>
          </a:p>
          <a:p>
            <a:r>
              <a:rPr lang="en-US"/>
              <a:t/>
            </a:r>
          </a:p>
          <a:p>
            <a:r>
              <a:rPr lang="en-US"/>
              <a:t>takeaway: anchor claims to primary sources and provide full reproducibility artifacts.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primary: did daily answers change in level or trend after 2022-11-30.</a:t>
            </a:r>
          </a:p>
          <a:p>
            <a:r>
              <a:rPr lang="en-US"/>
              <a:t/>
            </a:r>
          </a:p>
          <a:p>
            <a:r>
              <a:rPr lang="en-US"/>
              <a:t>secondary: acceptance rate, time-to-first-answer, and tag heterogeneity (high-LLM tags like python/js).</a:t>
            </a:r>
          </a:p>
          <a:p>
            <a:r>
              <a:rPr lang="en-US"/>
              <a:t/>
            </a:r>
          </a:p>
          <a:p>
            <a:r>
              <a:rPr lang="en-US"/>
              <a:t>hypothesis: short-run disruption --&gt; possible medium-run decline in answers/day; slower first answers in affected tags.</a:t>
            </a:r>
          </a:p>
          <a:p>
            <a:r>
              <a:rPr lang="en-US"/>
              <a:t/>
            </a:r>
          </a:p>
          <a:p>
            <a:r>
              <a:rPr lang="en-US"/>
              <a:t>takeaway: testable, pre-registered expectations to avoid hindsight bias.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core: SEDE daily extracts for counts, acceptance flags, timestamps (validate with XML dumps).</a:t>
            </a:r>
          </a:p>
          <a:p>
            <a:r>
              <a:rPr lang="en-US"/>
              <a:t/>
            </a:r>
          </a:p>
          <a:p>
            <a:r>
              <a:rPr lang="en-US"/>
              <a:t>context: Similarweb traffic as demand proxy; developer surveys for qualitative context.</a:t>
            </a:r>
          </a:p>
          <a:p>
            <a:r>
              <a:rPr lang="en-US"/>
              <a:t/>
            </a:r>
          </a:p>
          <a:p>
            <a:r>
              <a:rPr lang="en-US"/>
              <a:t>reproducibility: share extracts + code; use parquet for analysis pipeline.</a:t>
            </a:r>
          </a:p>
          <a:p>
            <a:r>
              <a:rPr lang="en-US"/>
              <a:t/>
            </a:r>
          </a:p>
          <a:p>
            <a:r>
              <a:rPr lang="en-US"/>
              <a:t>takeaway: combine supply (answers) and demand (traffic) signals.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three anchors: chatgpt launch (30 nov 2022), so policy ban (5 dec 2022), moderator strike (jun–aug 2023).</a:t>
            </a:r>
          </a:p>
          <a:p>
            <a:r>
              <a:rPr lang="en-US"/>
              <a:t/>
            </a:r>
          </a:p>
          <a:p>
            <a:r>
              <a:rPr lang="en-US"/>
              <a:t>modeling: include dummies for policy and strike windows to avoid confounding.</a:t>
            </a:r>
          </a:p>
          <a:p>
            <a:r>
              <a:rPr lang="en-US"/>
              <a:t/>
            </a:r>
          </a:p>
          <a:p>
            <a:r>
              <a:rPr lang="en-US"/>
              <a:t>sensitivity: run placebo date checks to ensure timing isn’t driving spurious results.</a:t>
            </a:r>
          </a:p>
          <a:p>
            <a:r>
              <a:rPr lang="en-US"/>
              <a:t/>
            </a:r>
          </a:p>
          <a:p>
            <a:r>
              <a:rPr lang="en-US"/>
              <a:t>takeaway: explicitly model nearby events — timing matters.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primary metric: daily answers (PostTypeId = 2)</a:t>
            </a:r>
          </a:p>
          <a:p>
            <a:r>
              <a:rPr lang="en-US"/>
              <a:t/>
            </a:r>
          </a:p>
          <a:p>
            <a:r>
              <a:rPr lang="en-US"/>
              <a:t>secondary metrics: daily acceptance share, median time-to-first-answer, median answer score.</a:t>
            </a:r>
          </a:p>
          <a:p>
            <a:r>
              <a:rPr lang="en-US"/>
              <a:t/>
            </a:r>
          </a:p>
          <a:p>
            <a:r>
              <a:rPr lang="en-US"/>
              <a:t>stratify: compute overall and by tag for heterogeneity tests.</a:t>
            </a:r>
          </a:p>
          <a:p>
            <a:r>
              <a:rPr lang="en-US"/>
              <a:t/>
            </a:r>
          </a:p>
          <a:p>
            <a:r>
              <a:rPr lang="en-US"/>
              <a:t>takeaway: use multiple quality proxies to triangulate effects.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model: segmented regression at T_0 = 2022-11-30 estimating level and slope changes.</a:t>
            </a:r>
          </a:p>
          <a:p>
            <a:r>
              <a:rPr lang="en-US"/>
              <a:t/>
            </a:r>
          </a:p>
          <a:p>
            <a:r>
              <a:rPr lang="en-US"/>
              <a:t>controls: weekday seasonality + event dummies (policy, strike).</a:t>
            </a:r>
          </a:p>
          <a:p>
            <a:r>
              <a:rPr lang="en-US"/>
              <a:t/>
            </a:r>
          </a:p>
          <a:p>
            <a:r>
              <a:rPr lang="en-US"/>
              <a:t>diagnostics: check autocorrelation; add AR terms or robust SEs if needed.</a:t>
            </a:r>
          </a:p>
          <a:p>
            <a:r>
              <a:rPr lang="en-US"/>
              <a:t/>
            </a:r>
          </a:p>
          <a:p>
            <a:r>
              <a:rPr lang="en-US"/>
              <a:t>takeaway: ITS provides transparent before/after contrast but needs careful residual checks.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placebos: shift T_0 +- 30 days to test false positives.</a:t>
            </a:r>
          </a:p>
          <a:p>
            <a:r>
              <a:rPr lang="en-US"/>
              <a:t/>
            </a:r>
          </a:p>
          <a:p>
            <a:r>
              <a:rPr lang="en-US"/>
              <a:t>comparative designs: tag-level panels (high-LLM vs low-LLM) and synthetic control (non-programming SE sites).</a:t>
            </a:r>
          </a:p>
          <a:p>
            <a:r>
              <a:rPr lang="en-US"/>
              <a:t/>
            </a:r>
          </a:p>
          <a:p>
            <a:r>
              <a:rPr lang="en-US"/>
              <a:t>demand control: include Similarweb traffic to separate supply vs demand effects.</a:t>
            </a:r>
          </a:p>
          <a:p>
            <a:r>
              <a:rPr lang="en-US"/>
              <a:t/>
            </a:r>
          </a:p>
          <a:p>
            <a:r>
              <a:rPr lang="en-US"/>
              <a:t>takeaway: multiple methods increase credibility when they converge.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threats: coincident platform changes, moderation/deletion artifacts, noisy quality proxies.</a:t>
            </a:r>
          </a:p>
          <a:p>
            <a:r>
              <a:rPr lang="en-US"/>
              <a:t/>
            </a:r>
          </a:p>
          <a:p>
            <a:r>
              <a:rPr lang="en-US"/>
              <a:t>mitigations: event dummies, exclude deleted content when possible, alternative quality measures (score, acceptance), and pre-registration.</a:t>
            </a:r>
          </a:p>
          <a:p>
            <a:r>
              <a:rPr lang="en-US"/>
              <a:t/>
            </a:r>
          </a:p>
          <a:p>
            <a:r>
              <a:rPr lang="en-US"/>
              <a:t>transparency: document limitations and robustness table in appendix.</a:t>
            </a:r>
          </a:p>
          <a:p>
            <a:r>
              <a:rPr lang="en-US"/>
              <a:t/>
            </a:r>
          </a:p>
          <a:p>
            <a:r>
              <a:rPr lang="en-US"/>
              <a:t>takeaway: be explicit about what the design can and cannot resolve.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expectations: net decline in answers/day; lower acceptance share and slower first answers in high-LLM tags; extra disruption during strike.</a:t>
            </a:r>
          </a:p>
          <a:p>
            <a:r>
              <a:rPr lang="en-US"/>
              <a:t/>
            </a:r>
          </a:p>
          <a:p>
            <a:r>
              <a:rPr lang="en-US"/>
              <a:t>immediate steps: run SEDE extracts --&gt; build parquet tables --&gt; generate exploratory plots --&gt; run baseline ITS.</a:t>
            </a:r>
          </a:p>
          <a:p>
            <a:r>
              <a:rPr lang="en-US"/>
              <a:t/>
            </a:r>
          </a:p>
          <a:p>
            <a:r>
              <a:rPr lang="en-US"/>
              <a:t>feedback loop: incorporate suggestions on tags, controls, or alternate outcomes before full extraction.</a:t>
            </a:r>
          </a:p>
          <a:p>
            <a:r>
              <a:rPr lang="en-US"/>
              <a:t/>
            </a:r>
          </a:p>
          <a:p>
            <a:r>
              <a:rPr lang="en-US"/>
              <a:t>takeaway: practical roadmap from data pull to baseline inference.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jpe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0.xml" Type="http://schemas.openxmlformats.org/officeDocument/2006/relationships/notesSlid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2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5.xml" Type="http://schemas.openxmlformats.org/officeDocument/2006/relationships/notesSlid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6.xml" Type="http://schemas.openxmlformats.org/officeDocument/2006/relationships/notesSlid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7.xml" Type="http://schemas.openxmlformats.org/officeDocument/2006/relationships/notesSlide"/><Relationship Id="rId3" Target="../media/image3.jpe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8.xml" Type="http://schemas.openxmlformats.org/officeDocument/2006/relationships/notesSlide"/><Relationship Id="rId3" Target="../media/image4.jpe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9.xml" Type="http://schemas.openxmlformats.org/officeDocument/2006/relationships/notesSlid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012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3238500" cy="10287000"/>
            <a:chOff x="0" y="0"/>
            <a:chExt cx="852938" cy="270933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52938" cy="2709333"/>
            </a:xfrm>
            <a:custGeom>
              <a:avLst/>
              <a:gdLst/>
              <a:ahLst/>
              <a:cxnLst/>
              <a:rect r="r" b="b" t="t" l="l"/>
              <a:pathLst>
                <a:path h="2709333" w="852938">
                  <a:moveTo>
                    <a:pt x="0" y="0"/>
                  </a:moveTo>
                  <a:lnTo>
                    <a:pt x="852938" y="0"/>
                  </a:lnTo>
                  <a:lnTo>
                    <a:pt x="852938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60A5FA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76200"/>
              <a:ext cx="852938" cy="278553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800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666750" y="666750"/>
            <a:ext cx="7191375" cy="8953500"/>
            <a:chOff x="0" y="0"/>
            <a:chExt cx="928643" cy="115619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928643" cy="1156192"/>
            </a:xfrm>
            <a:custGeom>
              <a:avLst/>
              <a:gdLst/>
              <a:ahLst/>
              <a:cxnLst/>
              <a:rect r="r" b="b" t="t" l="l"/>
              <a:pathLst>
                <a:path h="1156192" w="928643">
                  <a:moveTo>
                    <a:pt x="37679" y="0"/>
                  </a:moveTo>
                  <a:lnTo>
                    <a:pt x="890964" y="0"/>
                  </a:lnTo>
                  <a:cubicBezTo>
                    <a:pt x="900957" y="0"/>
                    <a:pt x="910541" y="3970"/>
                    <a:pt x="917607" y="11036"/>
                  </a:cubicBezTo>
                  <a:cubicBezTo>
                    <a:pt x="924673" y="18102"/>
                    <a:pt x="928643" y="27686"/>
                    <a:pt x="928643" y="37679"/>
                  </a:cubicBezTo>
                  <a:lnTo>
                    <a:pt x="928643" y="1118512"/>
                  </a:lnTo>
                  <a:cubicBezTo>
                    <a:pt x="928643" y="1139322"/>
                    <a:pt x="911774" y="1156192"/>
                    <a:pt x="890964" y="1156192"/>
                  </a:cubicBezTo>
                  <a:lnTo>
                    <a:pt x="37679" y="1156192"/>
                  </a:lnTo>
                  <a:cubicBezTo>
                    <a:pt x="16870" y="1156192"/>
                    <a:pt x="0" y="1139322"/>
                    <a:pt x="0" y="1118512"/>
                  </a:cubicBezTo>
                  <a:lnTo>
                    <a:pt x="0" y="37679"/>
                  </a:lnTo>
                  <a:cubicBezTo>
                    <a:pt x="0" y="16870"/>
                    <a:pt x="16870" y="0"/>
                    <a:pt x="37679" y="0"/>
                  </a:cubicBezTo>
                  <a:close/>
                </a:path>
              </a:pathLst>
            </a:custGeom>
            <a:blipFill>
              <a:blip r:embed="rId3"/>
              <a:stretch>
                <a:fillRect l="0" t="-199" r="0" b="-199"/>
              </a:stretch>
            </a:blipFill>
            <a:ln cap="rnd">
              <a:noFill/>
              <a:prstDash val="solid"/>
              <a:round/>
            </a:ln>
          </p:spPr>
        </p:sp>
      </p:grpSp>
      <p:grpSp>
        <p:nvGrpSpPr>
          <p:cNvPr name="Group 7" id="7"/>
          <p:cNvGrpSpPr/>
          <p:nvPr/>
        </p:nvGrpSpPr>
        <p:grpSpPr>
          <a:xfrm rot="0">
            <a:off x="9296400" y="666750"/>
            <a:ext cx="8324850" cy="7296150"/>
            <a:chOff x="0" y="0"/>
            <a:chExt cx="11099800" cy="9728200"/>
          </a:xfrm>
        </p:grpSpPr>
        <p:sp>
          <p:nvSpPr>
            <p:cNvPr name="TextBox 8" id="8"/>
            <p:cNvSpPr txBox="true"/>
            <p:nvPr/>
          </p:nvSpPr>
          <p:spPr>
            <a:xfrm rot="0">
              <a:off x="0" y="1174750"/>
              <a:ext cx="11099800" cy="85534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9900"/>
                </a:lnSpc>
              </a:pPr>
              <a:r>
                <a:rPr lang="en-US" b="true" sz="9000" spc="-89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Did Stack Overflow Answers Increase After ChatGPT?</a:t>
              </a:r>
            </a:p>
          </p:txBody>
        </p:sp>
        <p:sp>
          <p:nvSpPr>
            <p:cNvPr name="TextBox 9" id="9"/>
            <p:cNvSpPr txBox="true"/>
            <p:nvPr/>
          </p:nvSpPr>
          <p:spPr>
            <a:xfrm rot="0">
              <a:off x="0" y="-9525"/>
              <a:ext cx="11099800" cy="6064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299"/>
                </a:lnSpc>
              </a:pPr>
              <a:r>
                <a:rPr lang="en-US" b="true" sz="2999" spc="-29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Exploring the Impact of AI</a:t>
              </a:r>
            </a:p>
          </p:txBody>
        </p:sp>
      </p:grpSp>
      <p:sp>
        <p:nvSpPr>
          <p:cNvPr name="TextBox 10" id="10"/>
          <p:cNvSpPr txBox="true"/>
          <p:nvPr/>
        </p:nvSpPr>
        <p:spPr>
          <a:xfrm rot="0">
            <a:off x="9296400" y="9144000"/>
            <a:ext cx="8324850" cy="4762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300"/>
              </a:lnSpc>
            </a:pPr>
            <a:r>
              <a:rPr lang="en-US" sz="3000" spc="-30">
                <a:solidFill>
                  <a:srgbClr val="EEF0F3"/>
                </a:solidFill>
                <a:latin typeface="Telegraf"/>
                <a:ea typeface="Telegraf"/>
                <a:cs typeface="Telegraf"/>
                <a:sym typeface="Telegraf"/>
              </a:rPr>
              <a:t>Itamar Oren-Naftalovich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>
  <p:cSld>
    <p:bg>
      <p:bgPr>
        <a:solidFill>
          <a:srgbClr val="1012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9321275" y="4290405"/>
            <a:ext cx="7038975" cy="1109326"/>
            <a:chOff x="0" y="0"/>
            <a:chExt cx="9385300" cy="1479102"/>
          </a:xfrm>
        </p:grpSpPr>
        <p:sp>
          <p:nvSpPr>
            <p:cNvPr name="TextBox 3" id="3"/>
            <p:cNvSpPr txBox="true"/>
            <p:nvPr/>
          </p:nvSpPr>
          <p:spPr>
            <a:xfrm rot="0">
              <a:off x="0" y="1000735"/>
              <a:ext cx="9385300" cy="4783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00"/>
                </a:lnSpc>
              </a:pPr>
              <a:r>
                <a:rPr lang="en-US" sz="2000" spc="-20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Store processed data in a (more) efficient Parquet file format.</a:t>
              </a:r>
            </a:p>
          </p:txBody>
        </p:sp>
        <p:sp>
          <p:nvSpPr>
            <p:cNvPr name="TextBox 4" id="4"/>
            <p:cNvSpPr txBox="true"/>
            <p:nvPr/>
          </p:nvSpPr>
          <p:spPr>
            <a:xfrm rot="0">
              <a:off x="0" y="-19050"/>
              <a:ext cx="9385300" cy="6286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300"/>
                </a:lnSpc>
              </a:pPr>
              <a:r>
                <a:rPr lang="en-US" b="true" sz="3000" spc="-30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Parquet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9321275" y="1604355"/>
            <a:ext cx="6861700" cy="1109326"/>
            <a:chOff x="0" y="0"/>
            <a:chExt cx="9148933" cy="1479102"/>
          </a:xfrm>
        </p:grpSpPr>
        <p:sp>
          <p:nvSpPr>
            <p:cNvPr name="TextBox 6" id="6"/>
            <p:cNvSpPr txBox="true"/>
            <p:nvPr/>
          </p:nvSpPr>
          <p:spPr>
            <a:xfrm rot="0">
              <a:off x="0" y="1000735"/>
              <a:ext cx="9148933" cy="4783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00"/>
                </a:lnSpc>
              </a:pPr>
              <a:r>
                <a:rPr lang="en-US" sz="2000" spc="-20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Extract, transform, and load data from various sources.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0" y="-19050"/>
              <a:ext cx="9148933" cy="6286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300"/>
                </a:lnSpc>
              </a:pPr>
              <a:r>
                <a:rPr lang="en-US" b="true" sz="3000" spc="-30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ETL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9324222" y="6976455"/>
            <a:ext cx="6858753" cy="1127698"/>
            <a:chOff x="0" y="0"/>
            <a:chExt cx="9145004" cy="1503598"/>
          </a:xfrm>
        </p:grpSpPr>
        <p:sp>
          <p:nvSpPr>
            <p:cNvPr name="TextBox 9" id="9"/>
            <p:cNvSpPr txBox="true"/>
            <p:nvPr/>
          </p:nvSpPr>
          <p:spPr>
            <a:xfrm rot="0">
              <a:off x="0" y="-19050"/>
              <a:ext cx="9145004" cy="6286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300"/>
                </a:lnSpc>
              </a:pPr>
              <a:r>
                <a:rPr lang="en-US" b="true" sz="3000" spc="-30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First Plots</a:t>
              </a:r>
            </a:p>
          </p:txBody>
        </p:sp>
        <p:sp>
          <p:nvSpPr>
            <p:cNvPr name="TextBox 10" id="10"/>
            <p:cNvSpPr txBox="true"/>
            <p:nvPr/>
          </p:nvSpPr>
          <p:spPr>
            <a:xfrm rot="0">
              <a:off x="0" y="1025231"/>
              <a:ext cx="9145004" cy="4783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00"/>
                </a:lnSpc>
              </a:pPr>
              <a:r>
                <a:rPr lang="en-US" sz="2000" spc="-20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Create initial visualizations to analyze trends effectively.</a:t>
              </a:r>
            </a:p>
          </p:txBody>
        </p:sp>
      </p:grpSp>
      <p:sp>
        <p:nvSpPr>
          <p:cNvPr name="TextBox 11" id="11"/>
          <p:cNvSpPr txBox="true"/>
          <p:nvPr/>
        </p:nvSpPr>
        <p:spPr>
          <a:xfrm rot="0">
            <a:off x="666750" y="657337"/>
            <a:ext cx="6886575" cy="204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7699"/>
              </a:lnSpc>
            </a:pPr>
            <a:r>
              <a:rPr lang="en-US" b="true" sz="6999" spc="-69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Next Steps in Analysis</a:t>
            </a:r>
          </a:p>
        </p:txBody>
      </p:sp>
      <p:sp>
        <p:nvSpPr>
          <p:cNvPr name="AutoShape 12" id="12"/>
          <p:cNvSpPr/>
          <p:nvPr/>
        </p:nvSpPr>
        <p:spPr>
          <a:xfrm>
            <a:off x="666750" y="9620250"/>
            <a:ext cx="16954500" cy="0"/>
          </a:xfrm>
          <a:prstGeom prst="line">
            <a:avLst/>
          </a:prstGeom>
          <a:ln cap="flat" w="9525">
            <a:solidFill>
              <a:srgbClr val="60A5FA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13" id="13"/>
          <p:cNvSpPr txBox="true"/>
          <p:nvPr/>
        </p:nvSpPr>
        <p:spPr>
          <a:xfrm rot="0">
            <a:off x="666750" y="9362130"/>
            <a:ext cx="2571750" cy="8458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679"/>
              </a:lnSpc>
              <a:spcBef>
                <a:spcPct val="0"/>
              </a:spcBef>
            </a:pPr>
            <a:r>
              <a:rPr lang="en-US" b="true" sz="1200" spc="-12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FUTURE DIRECTIONS</a:t>
            </a:r>
          </a:p>
          <a:p>
            <a:pPr algn="l" marL="0" indent="0" lvl="0">
              <a:lnSpc>
                <a:spcPts val="1679"/>
              </a:lnSpc>
              <a:spcBef>
                <a:spcPct val="0"/>
              </a:spcBef>
            </a:pPr>
            <a:r>
              <a:rPr lang="en-US" b="true" sz="1200" spc="-12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PLAN ADDITIONAL STEPS FOR FURTHER REFINEMENT AND VALIDATION.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7526744" y="9676442"/>
            <a:ext cx="152400" cy="190500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r" marL="0" indent="0" lvl="0">
              <a:lnSpc>
                <a:spcPts val="1679"/>
              </a:lnSpc>
              <a:spcBef>
                <a:spcPct val="0"/>
              </a:spcBef>
            </a:pPr>
            <a:r>
              <a:rPr lang="en-US" b="true" sz="1200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>
  <p:cSld>
    <p:bg>
      <p:bgPr>
        <a:solidFill>
          <a:srgbClr val="1012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3390900" y="270357"/>
            <a:ext cx="11506200" cy="1152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8400"/>
              </a:lnSpc>
              <a:spcBef>
                <a:spcPct val="0"/>
              </a:spcBef>
            </a:pPr>
            <a:r>
              <a:rPr lang="en-US" b="true" sz="7000" spc="-70" strike="noStrike" u="none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References</a:t>
            </a:r>
          </a:p>
        </p:txBody>
      </p:sp>
      <p:sp>
        <p:nvSpPr>
          <p:cNvPr name="AutoShape 3" id="3"/>
          <p:cNvSpPr/>
          <p:nvPr/>
        </p:nvSpPr>
        <p:spPr>
          <a:xfrm>
            <a:off x="666750" y="9620250"/>
            <a:ext cx="16954500" cy="0"/>
          </a:xfrm>
          <a:prstGeom prst="line">
            <a:avLst/>
          </a:prstGeom>
          <a:ln cap="flat" w="9525">
            <a:solidFill>
              <a:srgbClr val="60A5FA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" id="4"/>
          <p:cNvSpPr txBox="true"/>
          <p:nvPr/>
        </p:nvSpPr>
        <p:spPr>
          <a:xfrm rot="0">
            <a:off x="666750" y="9676455"/>
            <a:ext cx="2571750" cy="2171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679"/>
              </a:lnSpc>
              <a:spcBef>
                <a:spcPct val="0"/>
              </a:spcBef>
            </a:pPr>
            <a:r>
              <a:rPr lang="en-US" b="true" sz="1200" spc="-12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ADDITIONAL RESOURCES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7441506" y="9676442"/>
            <a:ext cx="152400" cy="190500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r" marL="0" indent="0" lvl="0">
              <a:lnSpc>
                <a:spcPts val="1679"/>
              </a:lnSpc>
              <a:spcBef>
                <a:spcPct val="0"/>
              </a:spcBef>
            </a:pPr>
            <a:r>
              <a:rPr lang="en-US" b="true" sz="1200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11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98155" y="1866861"/>
            <a:ext cx="17891690" cy="65468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0"/>
              </a:lnSpc>
            </a:pPr>
            <a:r>
              <a:rPr lang="en-US" sz="2500" spc="-25">
                <a:solidFill>
                  <a:srgbClr val="EEF0F3"/>
                </a:solidFill>
                <a:latin typeface="Telegraf"/>
                <a:ea typeface="Telegraf"/>
                <a:cs typeface="Telegraf"/>
                <a:sym typeface="Telegraf"/>
              </a:rPr>
              <a:t>OpenAI. “Introducing ChatGPT.” OpenAI, 30 Nov. 2022, https://openai.com/blog/chatgpt/.</a:t>
            </a:r>
          </a:p>
          <a:p>
            <a:pPr algn="l">
              <a:lnSpc>
                <a:spcPts val="2750"/>
              </a:lnSpc>
            </a:pPr>
          </a:p>
          <a:p>
            <a:pPr algn="l">
              <a:lnSpc>
                <a:spcPts val="2750"/>
              </a:lnSpc>
            </a:pPr>
            <a:r>
              <a:rPr lang="en-US" sz="2500" spc="-25">
                <a:solidFill>
                  <a:srgbClr val="EEF0F3"/>
                </a:solidFill>
                <a:latin typeface="Telegraf"/>
                <a:ea typeface="Telegraf"/>
                <a:cs typeface="Telegraf"/>
                <a:sym typeface="Telegraf"/>
              </a:rPr>
              <a:t>Prasnikar, Dalija (moderator). “Policy: Generative AI (e.g., ChatGPT) is banned.” Meta Stack Overflow, 5 Dec. 2022, https://meta.stackoverflow.com/questions/421844/policy-generative-ai-e-g-chatgpt-is-banned.</a:t>
            </a:r>
          </a:p>
          <a:p>
            <a:pPr algn="l">
              <a:lnSpc>
                <a:spcPts val="2750"/>
              </a:lnSpc>
            </a:pPr>
          </a:p>
          <a:p>
            <a:pPr algn="l">
              <a:lnSpc>
                <a:spcPts val="2750"/>
              </a:lnSpc>
            </a:pPr>
            <a:r>
              <a:rPr lang="en-US" sz="2500" spc="-25">
                <a:solidFill>
                  <a:srgbClr val="EEF0F3"/>
                </a:solidFill>
                <a:latin typeface="Telegraf"/>
                <a:ea typeface="Telegraf"/>
                <a:cs typeface="Telegraf"/>
                <a:sym typeface="Telegraf"/>
              </a:rPr>
              <a:t>Mithical. “Moderation Strike: Stack Overflow, Inc. cannot consistently ignore, mistreat, and malign its volunteers.” Meta Stack Exchange, 5 June 2023, https://meta.stackexchange.com/questions/389811/moderation-strike-stack-overflow-inc-cannot-consistently-ignore-mistreat-an.</a:t>
            </a:r>
          </a:p>
          <a:p>
            <a:pPr algn="l">
              <a:lnSpc>
                <a:spcPts val="2750"/>
              </a:lnSpc>
            </a:pPr>
          </a:p>
          <a:p>
            <a:pPr algn="l">
              <a:lnSpc>
                <a:spcPts val="2750"/>
              </a:lnSpc>
            </a:pPr>
            <a:r>
              <a:rPr lang="en-US" sz="2500" spc="-25">
                <a:solidFill>
                  <a:srgbClr val="EEF0F3"/>
                </a:solidFill>
                <a:latin typeface="Telegraf"/>
                <a:ea typeface="Telegraf"/>
                <a:cs typeface="Telegraf"/>
                <a:sym typeface="Telegraf"/>
              </a:rPr>
              <a:t>Makyen (and moderators). “Moderation strike: Conclusion and the way forward.” Meta Stack Exchange, 7 Aug. 2023, https://meta.stackexchange.com/questions/392032/moderation-strike-conclusion-and-the-way-forward.</a:t>
            </a:r>
          </a:p>
          <a:p>
            <a:pPr algn="l">
              <a:lnSpc>
                <a:spcPts val="2750"/>
              </a:lnSpc>
            </a:pPr>
          </a:p>
          <a:p>
            <a:pPr algn="l">
              <a:lnSpc>
                <a:spcPts val="2750"/>
              </a:lnSpc>
            </a:pPr>
            <a:r>
              <a:rPr lang="en-US" sz="2500" spc="-25">
                <a:solidFill>
                  <a:srgbClr val="EEF0F3"/>
                </a:solidFill>
                <a:latin typeface="Telegraf"/>
                <a:ea typeface="Telegraf"/>
                <a:cs typeface="Telegraf"/>
                <a:sym typeface="Telegraf"/>
              </a:rPr>
              <a:t>Carr, David F. “Stack Overflow Is ChatGPT Casualty: Traffic Down 14% in March.” Similarweb Insights, 19 Apr. 2023, https://www.similarweb.com/blog/insights/ai-news/stack-overflow-chatgpt/.</a:t>
            </a:r>
          </a:p>
          <a:p>
            <a:pPr algn="l">
              <a:lnSpc>
                <a:spcPts val="2750"/>
              </a:lnSpc>
            </a:pPr>
          </a:p>
          <a:p>
            <a:pPr algn="l">
              <a:lnSpc>
                <a:spcPts val="2750"/>
              </a:lnSpc>
            </a:pPr>
            <a:r>
              <a:rPr lang="en-US" sz="2500" spc="-25">
                <a:solidFill>
                  <a:srgbClr val="EEF0F3"/>
                </a:solidFill>
                <a:latin typeface="Telegraf"/>
                <a:ea typeface="Telegraf"/>
                <a:cs typeface="Telegraf"/>
                <a:sym typeface="Telegraf"/>
              </a:rPr>
              <a:t>“Database schema documentation for the public data dump and SEDE.” Meta Stack Exchange, (FAQ), 4 Oct. 2022, https://meta.stackexchange.com/questions/2677/database-schema-documentation-for-the-public-data-dump-and-sede.</a:t>
            </a:r>
          </a:p>
          <a:p>
            <a:pPr algn="l">
              <a:lnSpc>
                <a:spcPts val="2750"/>
              </a:lnSpc>
            </a:pPr>
          </a:p>
          <a:p>
            <a:pPr algn="l">
              <a:lnSpc>
                <a:spcPts val="2750"/>
              </a:lnSpc>
              <a:spcBef>
                <a:spcPct val="0"/>
              </a:spcBef>
            </a:pPr>
            <a:r>
              <a:rPr lang="en-US" sz="2500" spc="-25">
                <a:solidFill>
                  <a:srgbClr val="EEF0F3"/>
                </a:solidFill>
                <a:latin typeface="Telegraf"/>
                <a:ea typeface="Telegraf"/>
                <a:cs typeface="Telegraf"/>
                <a:sym typeface="Telegraf"/>
              </a:rPr>
              <a:t>Stack Overflow. Stack Overflow Developer Survey 2025, 29 July 2025, https://survey.stackoverflow.co/2025/.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012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>
            <a:off x="666750" y="9620250"/>
            <a:ext cx="16954500" cy="0"/>
          </a:xfrm>
          <a:prstGeom prst="line">
            <a:avLst/>
          </a:prstGeom>
          <a:ln cap="flat" w="9525">
            <a:solidFill>
              <a:srgbClr val="60A5FA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3" id="3"/>
          <p:cNvGrpSpPr/>
          <p:nvPr/>
        </p:nvGrpSpPr>
        <p:grpSpPr>
          <a:xfrm rot="0">
            <a:off x="2068233" y="4749011"/>
            <a:ext cx="3787766" cy="3787766"/>
            <a:chOff x="0" y="0"/>
            <a:chExt cx="812800" cy="812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3"/>
              <a:stretch>
                <a:fillRect l="0" t="0" r="0" b="0"/>
              </a:stretch>
            </a:blipFill>
          </p:spPr>
        </p:sp>
      </p:grpSp>
      <p:sp>
        <p:nvSpPr>
          <p:cNvPr name="TextBox 5" id="5"/>
          <p:cNvSpPr txBox="true"/>
          <p:nvPr/>
        </p:nvSpPr>
        <p:spPr>
          <a:xfrm rot="0">
            <a:off x="685970" y="647700"/>
            <a:ext cx="6867355" cy="3022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7700"/>
              </a:lnSpc>
            </a:pPr>
            <a:r>
              <a:rPr lang="en-US" b="true" sz="7000" spc="-70" strike="noStrike" u="none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Research Questions &amp;&amp; Hypotheses</a:t>
            </a:r>
          </a:p>
        </p:txBody>
      </p:sp>
      <p:grpSp>
        <p:nvGrpSpPr>
          <p:cNvPr name="Group 6" id="6"/>
          <p:cNvGrpSpPr/>
          <p:nvPr/>
        </p:nvGrpSpPr>
        <p:grpSpPr>
          <a:xfrm rot="0">
            <a:off x="9296400" y="666750"/>
            <a:ext cx="8324850" cy="1637972"/>
            <a:chOff x="0" y="0"/>
            <a:chExt cx="11099800" cy="2183963"/>
          </a:xfrm>
        </p:grpSpPr>
        <p:sp>
          <p:nvSpPr>
            <p:cNvPr name="TextBox 7" id="7"/>
            <p:cNvSpPr txBox="true"/>
            <p:nvPr/>
          </p:nvSpPr>
          <p:spPr>
            <a:xfrm rot="0">
              <a:off x="0" y="-19050"/>
              <a:ext cx="11099800" cy="6286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300"/>
                </a:lnSpc>
              </a:pPr>
              <a:r>
                <a:rPr lang="en-US" b="true" sz="3000" spc="-30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RQ1 Level/Slope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0" y="765796"/>
              <a:ext cx="11099800" cy="14181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00"/>
                </a:lnSpc>
              </a:pPr>
              <a:r>
                <a:rPr lang="en-US" sz="2000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This hypothesis looks at the </a:t>
              </a:r>
              <a:r>
                <a:rPr lang="en-US" b="true" sz="2000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change in answer levels</a:t>
              </a:r>
              <a:r>
                <a:rPr lang="en-US" sz="2000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 and slopes on Stack Overflow after the introduction of ChatGPT, as well as how these variables interact over time.</a:t>
              </a: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9296400" y="2903617"/>
            <a:ext cx="8324850" cy="1637972"/>
            <a:chOff x="0" y="0"/>
            <a:chExt cx="11099800" cy="2183963"/>
          </a:xfrm>
        </p:grpSpPr>
        <p:sp>
          <p:nvSpPr>
            <p:cNvPr name="TextBox 10" id="10"/>
            <p:cNvSpPr txBox="true"/>
            <p:nvPr/>
          </p:nvSpPr>
          <p:spPr>
            <a:xfrm rot="0">
              <a:off x="0" y="-19050"/>
              <a:ext cx="11099800" cy="6286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300"/>
                </a:lnSpc>
              </a:pPr>
              <a:r>
                <a:rPr lang="en-US" b="true" sz="3000" spc="-30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RQ2 Acceptance/Latency</a:t>
              </a:r>
            </a:p>
          </p:txBody>
        </p:sp>
        <p:sp>
          <p:nvSpPr>
            <p:cNvPr name="TextBox 11" id="11"/>
            <p:cNvSpPr txBox="true"/>
            <p:nvPr/>
          </p:nvSpPr>
          <p:spPr>
            <a:xfrm rot="0">
              <a:off x="0" y="765796"/>
              <a:ext cx="11099800" cy="14181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00"/>
                </a:lnSpc>
              </a:pPr>
              <a:r>
                <a:rPr lang="en-US" sz="2000" spc="-20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This question looks at the </a:t>
              </a:r>
              <a:r>
                <a:rPr lang="en-US" b="true" sz="2000" spc="-20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acceptance rates</a:t>
              </a:r>
              <a:r>
                <a:rPr lang="en-US" sz="2000" spc="-20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 and latency of answers, comparing pre/post-ChatGPT periods to understand user engagement and response efficiency.</a:t>
              </a: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9296400" y="5140484"/>
            <a:ext cx="8324850" cy="1637972"/>
            <a:chOff x="0" y="0"/>
            <a:chExt cx="11099800" cy="2183963"/>
          </a:xfrm>
        </p:grpSpPr>
        <p:sp>
          <p:nvSpPr>
            <p:cNvPr name="TextBox 13" id="13"/>
            <p:cNvSpPr txBox="true"/>
            <p:nvPr/>
          </p:nvSpPr>
          <p:spPr>
            <a:xfrm rot="0">
              <a:off x="0" y="-19050"/>
              <a:ext cx="11099800" cy="6286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300"/>
                </a:lnSpc>
              </a:pPr>
              <a:r>
                <a:rPr lang="en-US" b="true" sz="3000" spc="-30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RQ3 Tag Concentration</a:t>
              </a:r>
            </a:p>
          </p:txBody>
        </p:sp>
        <p:sp>
          <p:nvSpPr>
            <p:cNvPr name="TextBox 14" id="14"/>
            <p:cNvSpPr txBox="true"/>
            <p:nvPr/>
          </p:nvSpPr>
          <p:spPr>
            <a:xfrm rot="0">
              <a:off x="0" y="765796"/>
              <a:ext cx="11099800" cy="14181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00"/>
                </a:lnSpc>
              </a:pPr>
              <a:r>
                <a:rPr lang="en-US" sz="2000" spc="-20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This hypothesis explores the </a:t>
              </a:r>
              <a:r>
                <a:rPr lang="en-US" b="true" sz="2000" spc="-20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concentration of tags</a:t>
              </a:r>
              <a:r>
                <a:rPr lang="en-US" sz="2000" spc="-20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 used in answers, and whether ChatGPT has influenced the diversity or specificity of topics discussed in responses.</a:t>
              </a: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9296400" y="7377351"/>
            <a:ext cx="8324850" cy="1637972"/>
            <a:chOff x="0" y="0"/>
            <a:chExt cx="11099800" cy="2183963"/>
          </a:xfrm>
        </p:grpSpPr>
        <p:sp>
          <p:nvSpPr>
            <p:cNvPr name="TextBox 16" id="16"/>
            <p:cNvSpPr txBox="true"/>
            <p:nvPr/>
          </p:nvSpPr>
          <p:spPr>
            <a:xfrm rot="0">
              <a:off x="0" y="-47625"/>
              <a:ext cx="11099800" cy="6572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600"/>
                </a:lnSpc>
              </a:pPr>
              <a:r>
                <a:rPr lang="en-US" b="true" sz="3000" spc="-30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H1-H4</a:t>
              </a:r>
            </a:p>
          </p:txBody>
        </p:sp>
        <p:sp>
          <p:nvSpPr>
            <p:cNvPr name="TextBox 17" id="17"/>
            <p:cNvSpPr txBox="true"/>
            <p:nvPr/>
          </p:nvSpPr>
          <p:spPr>
            <a:xfrm rot="0">
              <a:off x="0" y="765796"/>
              <a:ext cx="11099800" cy="14181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00"/>
                </a:lnSpc>
              </a:pPr>
              <a:r>
                <a:rPr lang="en-US" sz="2000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These hypotheses should define additional metrics to analyze the </a:t>
              </a:r>
              <a:r>
                <a:rPr lang="en-US" b="true" sz="2000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overall impact</a:t>
              </a:r>
              <a:r>
                <a:rPr lang="en-US" sz="2000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 of ChatGPT on Stack Overflow answers. This could be some other dimensions of user interaction and content quality.</a:t>
              </a: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666750" y="9676455"/>
            <a:ext cx="2571750" cy="2171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679"/>
              </a:lnSpc>
              <a:spcBef>
                <a:spcPct val="0"/>
              </a:spcBef>
            </a:pPr>
            <a:r>
              <a:rPr lang="en-US" b="true" sz="1200" spc="-12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NOTES AND OBSERVATIONS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7438665" y="9676442"/>
            <a:ext cx="152400" cy="190500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r" marL="0" indent="0" lvl="0">
              <a:lnSpc>
                <a:spcPts val="1679"/>
              </a:lnSpc>
              <a:spcBef>
                <a:spcPct val="0"/>
              </a:spcBef>
            </a:pPr>
            <a:r>
              <a:rPr lang="en-US" b="true" sz="1200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bg>
      <p:bgPr>
        <a:solidFill>
          <a:srgbClr val="1012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3390900" y="596521"/>
            <a:ext cx="11506200" cy="1079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7700"/>
              </a:lnSpc>
            </a:pPr>
            <a:r>
              <a:rPr lang="en-US" b="true" sz="7000" spc="-70" strike="noStrike" u="none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Data Sources Overview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685970" y="2457450"/>
            <a:ext cx="5427383" cy="2389989"/>
            <a:chOff x="0" y="0"/>
            <a:chExt cx="7236511" cy="3186653"/>
          </a:xfrm>
        </p:grpSpPr>
        <p:sp>
          <p:nvSpPr>
            <p:cNvPr name="TextBox 4" id="4"/>
            <p:cNvSpPr txBox="true"/>
            <p:nvPr/>
          </p:nvSpPr>
          <p:spPr>
            <a:xfrm rot="0">
              <a:off x="0" y="-9525"/>
              <a:ext cx="7236511" cy="115189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258"/>
                </a:lnSpc>
              </a:pPr>
              <a:r>
                <a:rPr lang="en-US" b="true" sz="2962" spc="-29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Sede (Stack Exchange Data Explorer)</a:t>
              </a:r>
            </a:p>
          </p:txBody>
        </p:sp>
        <p:sp>
          <p:nvSpPr>
            <p:cNvPr name="TextBox 5" id="5"/>
            <p:cNvSpPr txBox="true"/>
            <p:nvPr/>
          </p:nvSpPr>
          <p:spPr>
            <a:xfrm rot="0">
              <a:off x="0" y="1298586"/>
              <a:ext cx="7236511" cy="18880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00"/>
                </a:lnSpc>
              </a:pPr>
              <a:r>
                <a:rPr lang="en-US" sz="2000" spc="-20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Sede is a comprehensive repository of Stack Overflow data, offering insights into question trends, answer quality, and community engagement over time.</a:t>
              </a: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685970" y="5980914"/>
            <a:ext cx="5429080" cy="2332839"/>
            <a:chOff x="0" y="0"/>
            <a:chExt cx="7238774" cy="3110453"/>
          </a:xfrm>
        </p:grpSpPr>
        <p:sp>
          <p:nvSpPr>
            <p:cNvPr name="TextBox 7" id="7"/>
            <p:cNvSpPr txBox="true"/>
            <p:nvPr/>
          </p:nvSpPr>
          <p:spPr>
            <a:xfrm rot="0">
              <a:off x="0" y="-9525"/>
              <a:ext cx="7238774" cy="60579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258"/>
                </a:lnSpc>
              </a:pPr>
              <a:r>
                <a:rPr lang="en-US" b="true" sz="2962" spc="-29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Dev Surveys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0" y="752486"/>
              <a:ext cx="7238774" cy="23579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00"/>
                </a:lnSpc>
              </a:pPr>
              <a:r>
                <a:rPr lang="en-US" sz="2000" spc="-20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Developer give us actual feedback from the community. Having actual feedback on developer preferences and challenges can correlate with the changes in answer patterns following the introduction of ChatGPT.</a:t>
              </a: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6439070" y="2457450"/>
            <a:ext cx="5429080" cy="2332839"/>
            <a:chOff x="0" y="0"/>
            <a:chExt cx="7238774" cy="3110453"/>
          </a:xfrm>
        </p:grpSpPr>
        <p:sp>
          <p:nvSpPr>
            <p:cNvPr name="TextBox 10" id="10"/>
            <p:cNvSpPr txBox="true"/>
            <p:nvPr/>
          </p:nvSpPr>
          <p:spPr>
            <a:xfrm rot="0">
              <a:off x="0" y="-9525"/>
              <a:ext cx="7238774" cy="60579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258"/>
                </a:lnSpc>
              </a:pPr>
              <a:r>
                <a:rPr lang="en-US" b="true" sz="2962" spc="-29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Se Dumps</a:t>
              </a:r>
            </a:p>
          </p:txBody>
        </p:sp>
        <p:sp>
          <p:nvSpPr>
            <p:cNvPr name="TextBox 11" id="11"/>
            <p:cNvSpPr txBox="true"/>
            <p:nvPr/>
          </p:nvSpPr>
          <p:spPr>
            <a:xfrm rot="0">
              <a:off x="0" y="752486"/>
              <a:ext cx="7238774" cy="23579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00"/>
                </a:lnSpc>
              </a:pPr>
              <a:r>
                <a:rPr lang="en-US" sz="2000" spc="-20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Stack Exchange dumps are a great source of historical data, which allows us to track the evolution of user interactions and answer patterns across various topics within Stack Overflow.</a:t>
              </a: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6439070" y="5980914"/>
            <a:ext cx="5429080" cy="2332839"/>
            <a:chOff x="0" y="0"/>
            <a:chExt cx="7238774" cy="3110453"/>
          </a:xfrm>
        </p:grpSpPr>
        <p:sp>
          <p:nvSpPr>
            <p:cNvPr name="TextBox 13" id="13"/>
            <p:cNvSpPr txBox="true"/>
            <p:nvPr/>
          </p:nvSpPr>
          <p:spPr>
            <a:xfrm rot="0">
              <a:off x="0" y="-9525"/>
              <a:ext cx="7238774" cy="60579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258"/>
                </a:lnSpc>
              </a:pPr>
              <a:r>
                <a:rPr lang="en-US" b="true" sz="2962" spc="-29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Archive.org</a:t>
              </a:r>
            </a:p>
          </p:txBody>
        </p:sp>
        <p:sp>
          <p:nvSpPr>
            <p:cNvPr name="TextBox 14" id="14"/>
            <p:cNvSpPr txBox="true"/>
            <p:nvPr/>
          </p:nvSpPr>
          <p:spPr>
            <a:xfrm rot="0">
              <a:off x="0" y="752486"/>
              <a:ext cx="7238774" cy="23579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00"/>
                </a:lnSpc>
              </a:pPr>
              <a:r>
                <a:rPr lang="en-US" sz="2000" spc="-20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Archive.org is an amazing tool for accessing past versions of web pages, which allows researchers to use historical changes in Stack Overflow to contextualize data in relation to significant events.</a:t>
              </a: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12192170" y="2457450"/>
            <a:ext cx="5424446" cy="2332839"/>
            <a:chOff x="0" y="0"/>
            <a:chExt cx="7232595" cy="3110453"/>
          </a:xfrm>
        </p:grpSpPr>
        <p:sp>
          <p:nvSpPr>
            <p:cNvPr name="TextBox 16" id="16"/>
            <p:cNvSpPr txBox="true"/>
            <p:nvPr/>
          </p:nvSpPr>
          <p:spPr>
            <a:xfrm rot="0">
              <a:off x="0" y="-9525"/>
              <a:ext cx="7232595" cy="60579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258"/>
                </a:lnSpc>
              </a:pPr>
              <a:r>
                <a:rPr lang="en-US" b="true" sz="2962" spc="-29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Similarweb</a:t>
              </a:r>
            </a:p>
          </p:txBody>
        </p:sp>
        <p:sp>
          <p:nvSpPr>
            <p:cNvPr name="TextBox 17" id="17"/>
            <p:cNvSpPr txBox="true"/>
            <p:nvPr/>
          </p:nvSpPr>
          <p:spPr>
            <a:xfrm rot="0">
              <a:off x="0" y="752486"/>
              <a:ext cx="7232595" cy="23579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00"/>
                </a:lnSpc>
              </a:pPr>
              <a:r>
                <a:rPr lang="en-US" sz="2000" spc="-20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Similarweb gives us analytics on website traffic and user engagement, which can help us understand Stack Overflow's audience shifts and how external factors influence answer activity and community participation.</a:t>
              </a:r>
            </a:p>
          </p:txBody>
        </p:sp>
      </p:grpSp>
      <p:sp>
        <p:nvSpPr>
          <p:cNvPr name="AutoShape 18" id="18"/>
          <p:cNvSpPr/>
          <p:nvPr/>
        </p:nvSpPr>
        <p:spPr>
          <a:xfrm>
            <a:off x="666750" y="9620250"/>
            <a:ext cx="16954500" cy="0"/>
          </a:xfrm>
          <a:prstGeom prst="line">
            <a:avLst/>
          </a:prstGeom>
          <a:ln cap="flat" w="9525">
            <a:solidFill>
              <a:srgbClr val="60A5FA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19" id="19"/>
          <p:cNvSpPr txBox="true"/>
          <p:nvPr/>
        </p:nvSpPr>
        <p:spPr>
          <a:xfrm rot="0">
            <a:off x="666750" y="9676455"/>
            <a:ext cx="2571750" cy="2171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679"/>
              </a:lnSpc>
              <a:spcBef>
                <a:spcPct val="0"/>
              </a:spcBef>
            </a:pPr>
            <a:r>
              <a:rPr lang="en-US" b="true" sz="1200" spc="-12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ADDITIONAL INSIGHTS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7440627" y="9676442"/>
            <a:ext cx="152400" cy="190500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r" marL="0" indent="0" lvl="0">
              <a:lnSpc>
                <a:spcPts val="1679"/>
              </a:lnSpc>
              <a:spcBef>
                <a:spcPct val="0"/>
              </a:spcBef>
            </a:pPr>
            <a:r>
              <a:rPr lang="en-US" b="true" sz="1200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bg>
      <p:bgPr>
        <a:solidFill>
          <a:srgbClr val="1012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288000" cy="2457450"/>
            <a:chOff x="0" y="0"/>
            <a:chExt cx="4816593" cy="64723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647230"/>
            </a:xfrm>
            <a:custGeom>
              <a:avLst/>
              <a:gdLst/>
              <a:ahLst/>
              <a:cxnLst/>
              <a:rect r="r" b="b" t="t" l="l"/>
              <a:pathLst>
                <a:path h="647230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647230"/>
                  </a:lnTo>
                  <a:lnTo>
                    <a:pt x="0" y="647230"/>
                  </a:lnTo>
                  <a:close/>
                </a:path>
              </a:pathLst>
            </a:custGeom>
            <a:solidFill>
              <a:srgbClr val="3F8BDD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4816593" cy="69485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859"/>
                </a:lnSpc>
              </a:pPr>
            </a:p>
          </p:txBody>
        </p:sp>
      </p:grpSp>
      <p:sp>
        <p:nvSpPr>
          <p:cNvPr name="AutoShape 5" id="5"/>
          <p:cNvSpPr/>
          <p:nvPr/>
        </p:nvSpPr>
        <p:spPr>
          <a:xfrm>
            <a:off x="666750" y="5143500"/>
            <a:ext cx="16954500" cy="0"/>
          </a:xfrm>
          <a:prstGeom prst="line">
            <a:avLst/>
          </a:prstGeom>
          <a:ln cap="flat" w="9525">
            <a:solidFill>
              <a:srgbClr val="60A5FA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6" id="6"/>
          <p:cNvGrpSpPr/>
          <p:nvPr/>
        </p:nvGrpSpPr>
        <p:grpSpPr>
          <a:xfrm rot="0">
            <a:off x="666750" y="5008305"/>
            <a:ext cx="270390" cy="270390"/>
            <a:chOff x="0" y="0"/>
            <a:chExt cx="812800" cy="812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0A5FA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85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4262897" y="5008305"/>
            <a:ext cx="270390" cy="270390"/>
            <a:chOff x="0" y="0"/>
            <a:chExt cx="812800" cy="81280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0A5FA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859"/>
                </a:lnSpc>
              </a:pPr>
            </a:p>
          </p:txBody>
        </p:sp>
      </p:grpSp>
      <p:sp>
        <p:nvSpPr>
          <p:cNvPr name="TextBox 12" id="12"/>
          <p:cNvSpPr txBox="true"/>
          <p:nvPr/>
        </p:nvSpPr>
        <p:spPr>
          <a:xfrm rot="0">
            <a:off x="857250" y="3348846"/>
            <a:ext cx="2381250" cy="895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300"/>
              </a:lnSpc>
            </a:pPr>
            <a:r>
              <a:rPr lang="en-US" b="true" sz="3000" spc="-30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ChatGPT Launch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666750" y="5957734"/>
            <a:ext cx="2571750" cy="1435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800"/>
              </a:lnSpc>
            </a:pPr>
            <a:r>
              <a:rPr lang="en-US" sz="2000" spc="-20">
                <a:solidFill>
                  <a:srgbClr val="EEF0F3"/>
                </a:solidFill>
                <a:latin typeface="Telegraf"/>
                <a:ea typeface="Telegraf"/>
                <a:cs typeface="Telegraf"/>
                <a:sym typeface="Telegraf"/>
              </a:rPr>
              <a:t>ChatGPT launched on November 30, 2022, transforming user interaction.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4262897" y="5957734"/>
            <a:ext cx="2571750" cy="1787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800"/>
              </a:lnSpc>
            </a:pPr>
            <a:r>
              <a:rPr lang="en-US" sz="2000" spc="-20">
                <a:solidFill>
                  <a:srgbClr val="EEF0F3"/>
                </a:solidFill>
                <a:latin typeface="Telegraf"/>
                <a:ea typeface="Telegraf"/>
                <a:cs typeface="Telegraf"/>
                <a:sym typeface="Telegraf"/>
              </a:rPr>
              <a:t>Stack Overflow implemented policy changes on December 5, 2022, affecting moderation.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4398092" y="3348846"/>
            <a:ext cx="2567447" cy="895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300"/>
              </a:lnSpc>
              <a:spcBef>
                <a:spcPct val="0"/>
              </a:spcBef>
            </a:pPr>
            <a:r>
              <a:rPr lang="en-US" b="true" sz="3000" spc="-30" strike="noStrike" u="none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SO Policy Response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7994240" y="3348846"/>
            <a:ext cx="2570830" cy="895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300"/>
              </a:lnSpc>
              <a:spcBef>
                <a:spcPct val="0"/>
              </a:spcBef>
            </a:pPr>
            <a:r>
              <a:rPr lang="en-US" b="true" sz="3000" spc="-30" strike="noStrike" u="none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SO Mod Strike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1593770" y="3767946"/>
            <a:ext cx="2571750" cy="4762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300"/>
              </a:lnSpc>
              <a:spcBef>
                <a:spcPct val="0"/>
              </a:spcBef>
            </a:pPr>
            <a:r>
              <a:rPr lang="en-US" b="true" sz="3000" spc="-30" strike="noStrike" u="none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Dev Surveys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5186535" y="3352800"/>
            <a:ext cx="2438707" cy="895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300"/>
              </a:lnSpc>
              <a:spcBef>
                <a:spcPct val="0"/>
              </a:spcBef>
            </a:pPr>
            <a:r>
              <a:rPr lang="en-US" b="true" sz="3000" spc="-30" strike="noStrike" u="none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Event Impact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666750" y="657225"/>
            <a:ext cx="16954500" cy="10699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7699"/>
              </a:lnSpc>
            </a:pPr>
            <a:r>
              <a:rPr lang="en-US" b="true" sz="6999" spc="-69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Key Events Timeline</a:t>
            </a:r>
          </a:p>
        </p:txBody>
      </p:sp>
      <p:grpSp>
        <p:nvGrpSpPr>
          <p:cNvPr name="Group 20" id="20"/>
          <p:cNvGrpSpPr/>
          <p:nvPr/>
        </p:nvGrpSpPr>
        <p:grpSpPr>
          <a:xfrm rot="0">
            <a:off x="7859045" y="5008305"/>
            <a:ext cx="270390" cy="270390"/>
            <a:chOff x="0" y="0"/>
            <a:chExt cx="812800" cy="812800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0A5FA"/>
            </a:solidFill>
          </p:spPr>
        </p:sp>
        <p:sp>
          <p:nvSpPr>
            <p:cNvPr name="TextBox 22" id="22"/>
            <p:cNvSpPr txBox="true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859"/>
                </a:lnSpc>
              </a:pPr>
            </a:p>
          </p:txBody>
        </p:sp>
      </p:grpSp>
      <p:grpSp>
        <p:nvGrpSpPr>
          <p:cNvPr name="Group 23" id="23"/>
          <p:cNvGrpSpPr/>
          <p:nvPr/>
        </p:nvGrpSpPr>
        <p:grpSpPr>
          <a:xfrm rot="0">
            <a:off x="11455192" y="5008305"/>
            <a:ext cx="270390" cy="270390"/>
            <a:chOff x="0" y="0"/>
            <a:chExt cx="812800" cy="812800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0A5FA"/>
            </a:solidFill>
          </p:spPr>
        </p:sp>
        <p:sp>
          <p:nvSpPr>
            <p:cNvPr name="TextBox 25" id="25"/>
            <p:cNvSpPr txBox="true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859"/>
                </a:lnSpc>
              </a:pPr>
            </a:p>
          </p:txBody>
        </p:sp>
      </p:grpSp>
      <p:grpSp>
        <p:nvGrpSpPr>
          <p:cNvPr name="Group 26" id="26"/>
          <p:cNvGrpSpPr/>
          <p:nvPr/>
        </p:nvGrpSpPr>
        <p:grpSpPr>
          <a:xfrm rot="0">
            <a:off x="15051340" y="5008305"/>
            <a:ext cx="270390" cy="270390"/>
            <a:chOff x="0" y="0"/>
            <a:chExt cx="812800" cy="812800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0A5FA"/>
            </a:solidFill>
          </p:spPr>
        </p:sp>
        <p:sp>
          <p:nvSpPr>
            <p:cNvPr name="TextBox 28" id="28"/>
            <p:cNvSpPr txBox="true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859"/>
                </a:lnSpc>
              </a:pPr>
            </a:p>
          </p:txBody>
        </p:sp>
      </p:grpSp>
      <p:sp>
        <p:nvSpPr>
          <p:cNvPr name="TextBox 29" id="29"/>
          <p:cNvSpPr txBox="true"/>
          <p:nvPr/>
        </p:nvSpPr>
        <p:spPr>
          <a:xfrm rot="0">
            <a:off x="7859045" y="5957734"/>
            <a:ext cx="2571750" cy="21399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800"/>
              </a:lnSpc>
            </a:pPr>
            <a:r>
              <a:rPr lang="en-US" sz="2000" spc="-20">
                <a:solidFill>
                  <a:srgbClr val="EEF0F3"/>
                </a:solidFill>
                <a:latin typeface="Telegraf"/>
                <a:ea typeface="Telegraf"/>
                <a:cs typeface="Telegraf"/>
                <a:sym typeface="Telegraf"/>
              </a:rPr>
              <a:t>A significant moderation strike occurred in March 2023, disrupting community operations.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1455192" y="5957734"/>
            <a:ext cx="2571750" cy="1435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800"/>
              </a:lnSpc>
            </a:pPr>
            <a:r>
              <a:rPr lang="en-US" sz="2000" spc="-20">
                <a:solidFill>
                  <a:srgbClr val="EEF0F3"/>
                </a:solidFill>
                <a:latin typeface="Telegraf"/>
                <a:ea typeface="Telegraf"/>
                <a:cs typeface="Telegraf"/>
                <a:sym typeface="Telegraf"/>
              </a:rPr>
              <a:t>Developer surveys conducted from June to August 2023 give us insights.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5051340" y="5957734"/>
            <a:ext cx="2571750" cy="21399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800"/>
              </a:lnSpc>
            </a:pPr>
            <a:r>
              <a:rPr lang="en-US" sz="2000" spc="-20">
                <a:solidFill>
                  <a:srgbClr val="EEF0F3"/>
                </a:solidFill>
                <a:latin typeface="Telegraf"/>
                <a:ea typeface="Telegraf"/>
                <a:cs typeface="Telegraf"/>
                <a:sym typeface="Telegraf"/>
              </a:rPr>
              <a:t>These events collectively shaped the landscape of Stack Overflow's knowledge-sharing platform.</a:t>
            </a:r>
          </a:p>
        </p:txBody>
      </p:sp>
      <p:sp>
        <p:nvSpPr>
          <p:cNvPr name="AutoShape 32" id="32"/>
          <p:cNvSpPr/>
          <p:nvPr/>
        </p:nvSpPr>
        <p:spPr>
          <a:xfrm>
            <a:off x="666750" y="9620250"/>
            <a:ext cx="16954500" cy="0"/>
          </a:xfrm>
          <a:prstGeom prst="line">
            <a:avLst/>
          </a:prstGeom>
          <a:ln cap="flat" w="9525">
            <a:solidFill>
              <a:srgbClr val="60A5FA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33" id="33"/>
          <p:cNvSpPr txBox="true"/>
          <p:nvPr/>
        </p:nvSpPr>
        <p:spPr>
          <a:xfrm rot="0">
            <a:off x="666750" y="9676455"/>
            <a:ext cx="2571750" cy="2171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679"/>
              </a:lnSpc>
              <a:spcBef>
                <a:spcPct val="0"/>
              </a:spcBef>
            </a:pPr>
            <a:r>
              <a:rPr lang="en-US" b="true" sz="1200" spc="-12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TIMELINE OVERVIEW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7526744" y="9676442"/>
            <a:ext cx="152400" cy="190500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r" marL="0" indent="0" lvl="0">
              <a:lnSpc>
                <a:spcPts val="1679"/>
              </a:lnSpc>
              <a:spcBef>
                <a:spcPct val="0"/>
              </a:spcBef>
            </a:pPr>
            <a:r>
              <a:rPr lang="en-US" b="true" sz="1200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bg>
      <p:bgPr>
        <a:solidFill>
          <a:srgbClr val="1012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681372" y="613581"/>
            <a:ext cx="12925255" cy="1079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7700"/>
              </a:lnSpc>
            </a:pPr>
            <a:r>
              <a:rPr lang="en-US" b="true" sz="7000" spc="-70" strike="noStrike" u="none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Outcomes &amp;&amp; Definitions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685970" y="3352800"/>
            <a:ext cx="6867355" cy="2168506"/>
            <a:chOff x="0" y="0"/>
            <a:chExt cx="9156474" cy="2891342"/>
          </a:xfrm>
        </p:grpSpPr>
        <p:sp>
          <p:nvSpPr>
            <p:cNvPr name="TextBox 4" id="4"/>
            <p:cNvSpPr txBox="true"/>
            <p:nvPr/>
          </p:nvSpPr>
          <p:spPr>
            <a:xfrm rot="0">
              <a:off x="0" y="-19050"/>
              <a:ext cx="9156474" cy="6286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300"/>
                </a:lnSpc>
              </a:pPr>
              <a:r>
                <a:rPr lang="en-US" b="true" sz="3000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Answers/Day</a:t>
              </a:r>
            </a:p>
          </p:txBody>
        </p:sp>
        <p:sp>
          <p:nvSpPr>
            <p:cNvPr name="TextBox 5" id="5"/>
            <p:cNvSpPr txBox="true"/>
            <p:nvPr/>
          </p:nvSpPr>
          <p:spPr>
            <a:xfrm rot="0">
              <a:off x="0" y="1003275"/>
              <a:ext cx="9156474" cy="18880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00"/>
                </a:lnSpc>
              </a:pPr>
              <a:r>
                <a:rPr lang="en-US" sz="2000" strike="noStrike" u="none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The average </a:t>
              </a:r>
              <a:r>
                <a:rPr lang="en-US" b="true" sz="2000" strike="noStrike" u="none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number of answers</a:t>
              </a:r>
              <a:r>
                <a:rPr lang="en-US" sz="2000" strike="noStrike" u="none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 provided daily</a:t>
              </a:r>
              <a:r>
                <a:rPr lang="en-US" sz="2000" strike="noStrike" u="none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 can be used</a:t>
              </a:r>
              <a:r>
                <a:rPr lang="en-US" sz="2000" strike="noStrike" u="none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 </a:t>
              </a:r>
              <a:r>
                <a:rPr lang="en-US" sz="2000" strike="noStrike" u="none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to understand community engagement and response to technologies like ChatGPT within the Stack Overflow platform.</a:t>
              </a: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9296400" y="3352800"/>
            <a:ext cx="6886575" cy="2168506"/>
            <a:chOff x="0" y="0"/>
            <a:chExt cx="9182100" cy="2891342"/>
          </a:xfrm>
        </p:grpSpPr>
        <p:sp>
          <p:nvSpPr>
            <p:cNvPr name="TextBox 7" id="7"/>
            <p:cNvSpPr txBox="true"/>
            <p:nvPr/>
          </p:nvSpPr>
          <p:spPr>
            <a:xfrm rot="0">
              <a:off x="0" y="-19050"/>
              <a:ext cx="9182100" cy="6286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300"/>
                </a:lnSpc>
              </a:pPr>
              <a:r>
                <a:rPr lang="en-US" b="true" sz="3000" strike="noStrike" u="none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Acceptance Share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0" y="1003275"/>
              <a:ext cx="9182100" cy="18880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00"/>
                </a:lnSpc>
              </a:pPr>
              <a:r>
                <a:rPr lang="en-US" sz="2000" strike="noStrike" u="none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This reflects the proportion of accepted answers</a:t>
              </a:r>
              <a:r>
                <a:rPr lang="en-US" sz="2000" strike="noStrike" u="none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 and shows</a:t>
              </a:r>
              <a:r>
                <a:rPr lang="en-US" sz="2000" strike="noStrike" u="none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 the </a:t>
              </a:r>
              <a:r>
                <a:rPr lang="en-US" sz="2000" strike="noStrike" u="none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community's trust</a:t>
              </a:r>
              <a:r>
                <a:rPr lang="en-US" sz="2000" strike="noStrike" u="none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 in responses and the effectiveness of contributors in addressing queries post-ChatGPT introduction.</a:t>
              </a:r>
            </a:p>
          </p:txBody>
        </p:sp>
      </p:grpSp>
      <p:sp>
        <p:nvSpPr>
          <p:cNvPr name="AutoShape 9" id="9"/>
          <p:cNvSpPr/>
          <p:nvPr/>
        </p:nvSpPr>
        <p:spPr>
          <a:xfrm>
            <a:off x="666750" y="9620250"/>
            <a:ext cx="16954500" cy="0"/>
          </a:xfrm>
          <a:prstGeom prst="line">
            <a:avLst/>
          </a:prstGeom>
          <a:ln cap="flat" w="9525">
            <a:solidFill>
              <a:srgbClr val="60A5FA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10" id="10"/>
          <p:cNvSpPr txBox="true"/>
          <p:nvPr/>
        </p:nvSpPr>
        <p:spPr>
          <a:xfrm rot="0">
            <a:off x="666750" y="9676455"/>
            <a:ext cx="2571750" cy="2171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679"/>
              </a:lnSpc>
              <a:spcBef>
                <a:spcPct val="0"/>
              </a:spcBef>
            </a:pPr>
            <a:r>
              <a:rPr lang="en-US" b="true" sz="1200" spc="-12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KEY METRICS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7436838" y="9676442"/>
            <a:ext cx="152400" cy="190500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r" marL="0" indent="0" lvl="0">
              <a:lnSpc>
                <a:spcPts val="1679"/>
              </a:lnSpc>
              <a:spcBef>
                <a:spcPct val="0"/>
              </a:spcBef>
            </a:pPr>
            <a:r>
              <a:rPr lang="en-US" b="true" sz="1200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>
  <p:cSld>
    <p:bg>
      <p:bgPr>
        <a:solidFill>
          <a:srgbClr val="1012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049500" y="0"/>
            <a:ext cx="3238500" cy="10287000"/>
            <a:chOff x="0" y="0"/>
            <a:chExt cx="852938" cy="270933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52938" cy="2709333"/>
            </a:xfrm>
            <a:custGeom>
              <a:avLst/>
              <a:gdLst/>
              <a:ahLst/>
              <a:cxnLst/>
              <a:rect r="r" b="b" t="t" l="l"/>
              <a:pathLst>
                <a:path h="2709333" w="852938">
                  <a:moveTo>
                    <a:pt x="0" y="0"/>
                  </a:moveTo>
                  <a:lnTo>
                    <a:pt x="852938" y="0"/>
                  </a:lnTo>
                  <a:lnTo>
                    <a:pt x="852938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A560FA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76200"/>
              <a:ext cx="852938" cy="278553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800"/>
                </a:lnSpc>
              </a:pPr>
            </a:p>
          </p:txBody>
        </p:sp>
      </p:grpSp>
      <p:sp>
        <p:nvSpPr>
          <p:cNvPr name="AutoShape 5" id="5"/>
          <p:cNvSpPr/>
          <p:nvPr/>
        </p:nvSpPr>
        <p:spPr>
          <a:xfrm>
            <a:off x="666750" y="9620250"/>
            <a:ext cx="16954500" cy="0"/>
          </a:xfrm>
          <a:prstGeom prst="line">
            <a:avLst/>
          </a:prstGeom>
          <a:ln cap="flat" w="9525">
            <a:solidFill>
              <a:srgbClr val="60A5FA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6" id="6"/>
          <p:cNvSpPr txBox="true"/>
          <p:nvPr/>
        </p:nvSpPr>
        <p:spPr>
          <a:xfrm rot="0">
            <a:off x="666750" y="9676455"/>
            <a:ext cx="2571750" cy="2171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679"/>
              </a:lnSpc>
              <a:spcBef>
                <a:spcPct val="0"/>
              </a:spcBef>
            </a:pPr>
            <a:r>
              <a:rPr lang="en-US" b="true" sz="1200" spc="-12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ADDITIONAL INSIGHTS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7441506" y="9676442"/>
            <a:ext cx="152400" cy="190500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r" marL="0" indent="0" lvl="0">
              <a:lnSpc>
                <a:spcPts val="1679"/>
              </a:lnSpc>
              <a:spcBef>
                <a:spcPct val="0"/>
              </a:spcBef>
            </a:pPr>
            <a:r>
              <a:rPr lang="en-US" b="true" sz="1200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6</a:t>
            </a:r>
          </a:p>
        </p:txBody>
      </p:sp>
      <p:grpSp>
        <p:nvGrpSpPr>
          <p:cNvPr name="Group 8" id="8"/>
          <p:cNvGrpSpPr/>
          <p:nvPr/>
        </p:nvGrpSpPr>
        <p:grpSpPr>
          <a:xfrm rot="0">
            <a:off x="666750" y="666750"/>
            <a:ext cx="12639675" cy="1784350"/>
            <a:chOff x="0" y="0"/>
            <a:chExt cx="16852900" cy="2379134"/>
          </a:xfrm>
        </p:grpSpPr>
        <p:sp>
          <p:nvSpPr>
            <p:cNvPr name="TextBox 9" id="9"/>
            <p:cNvSpPr txBox="true"/>
            <p:nvPr/>
          </p:nvSpPr>
          <p:spPr>
            <a:xfrm rot="0">
              <a:off x="0" y="-19050"/>
              <a:ext cx="16852900" cy="143298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7700"/>
                </a:lnSpc>
              </a:pPr>
              <a:r>
                <a:rPr lang="en-US" b="true" sz="7000" spc="-70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Interrupted Time-Series</a:t>
              </a:r>
            </a:p>
          </p:txBody>
        </p:sp>
        <p:sp>
          <p:nvSpPr>
            <p:cNvPr name="TextBox 10" id="10"/>
            <p:cNvSpPr txBox="true"/>
            <p:nvPr/>
          </p:nvSpPr>
          <p:spPr>
            <a:xfrm rot="0">
              <a:off x="0" y="1750484"/>
              <a:ext cx="16852900" cy="6286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300"/>
                </a:lnSpc>
              </a:pPr>
              <a:r>
                <a:rPr lang="en-US" b="true" sz="3000" spc="-30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Methodology for Assessing Impact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666750" y="3352800"/>
            <a:ext cx="8324850" cy="1901825"/>
            <a:chOff x="0" y="0"/>
            <a:chExt cx="11099800" cy="2535767"/>
          </a:xfrm>
        </p:grpSpPr>
        <p:sp>
          <p:nvSpPr>
            <p:cNvPr name="TextBox 12" id="12"/>
            <p:cNvSpPr txBox="true"/>
            <p:nvPr/>
          </p:nvSpPr>
          <p:spPr>
            <a:xfrm rot="0">
              <a:off x="0" y="-19050"/>
              <a:ext cx="11099800" cy="6286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300"/>
                </a:lnSpc>
              </a:pPr>
              <a:r>
                <a:rPr lang="en-US" b="true" sz="3000" spc="-30" strike="noStrike" u="none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Segmented Regression</a:t>
              </a:r>
            </a:p>
          </p:txBody>
        </p:sp>
        <p:sp>
          <p:nvSpPr>
            <p:cNvPr name="TextBox 13" id="13"/>
            <p:cNvSpPr txBox="true"/>
            <p:nvPr/>
          </p:nvSpPr>
          <p:spPr>
            <a:xfrm rot="0">
              <a:off x="0" y="1117600"/>
              <a:ext cx="11099800" cy="14181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00"/>
                </a:lnSpc>
              </a:pPr>
              <a:r>
                <a:rPr lang="en-US" sz="2000" spc="-20" strike="noStrike" u="none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The ITS model uses segmented regression to analyze time series data, incorporating seasonality and event dummies, which</a:t>
              </a:r>
              <a:r>
                <a:rPr lang="en-US" sz="2000" spc="-20" strike="noStrike" u="none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 helps with creating useful</a:t>
              </a:r>
              <a:r>
                <a:rPr lang="en-US" sz="2000" spc="-20" strike="noStrike" u="none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 standard errors for accurate impact assessment and inference.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012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66750" y="666750"/>
            <a:ext cx="5448300" cy="4432263"/>
            <a:chOff x="0" y="0"/>
            <a:chExt cx="7264400" cy="5909684"/>
          </a:xfrm>
        </p:grpSpPr>
        <p:sp>
          <p:nvSpPr>
            <p:cNvPr name="TextBox 3" id="3"/>
            <p:cNvSpPr txBox="true"/>
            <p:nvPr/>
          </p:nvSpPr>
          <p:spPr>
            <a:xfrm rot="0">
              <a:off x="0" y="4722234"/>
              <a:ext cx="7264400" cy="11874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300"/>
                </a:lnSpc>
              </a:pPr>
              <a:r>
                <a:rPr lang="en-US" b="true" sz="3000" spc="-30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Evaluating methods for stronger analysis</a:t>
              </a:r>
            </a:p>
          </p:txBody>
        </p:sp>
        <p:sp>
          <p:nvSpPr>
            <p:cNvPr name="TextBox 4" id="4"/>
            <p:cNvSpPr txBox="true"/>
            <p:nvPr/>
          </p:nvSpPr>
          <p:spPr>
            <a:xfrm rot="0">
              <a:off x="0" y="-9525"/>
              <a:ext cx="7264400" cy="401425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7699"/>
                </a:lnSpc>
              </a:pPr>
              <a:r>
                <a:rPr lang="en-US" b="true" sz="6999" spc="-69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Robustness &amp;&amp; Alternatives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7741053" y="666750"/>
            <a:ext cx="5682443" cy="8404453"/>
            <a:chOff x="0" y="0"/>
            <a:chExt cx="643859" cy="952281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643859" cy="952281"/>
            </a:xfrm>
            <a:custGeom>
              <a:avLst/>
              <a:gdLst/>
              <a:ahLst/>
              <a:cxnLst/>
              <a:rect r="r" b="b" t="t" l="l"/>
              <a:pathLst>
                <a:path h="952281" w="643859">
                  <a:moveTo>
                    <a:pt x="47685" y="0"/>
                  </a:moveTo>
                  <a:lnTo>
                    <a:pt x="596174" y="0"/>
                  </a:lnTo>
                  <a:cubicBezTo>
                    <a:pt x="622510" y="0"/>
                    <a:pt x="643859" y="21349"/>
                    <a:pt x="643859" y="47685"/>
                  </a:cubicBezTo>
                  <a:lnTo>
                    <a:pt x="643859" y="904596"/>
                  </a:lnTo>
                  <a:cubicBezTo>
                    <a:pt x="643859" y="930932"/>
                    <a:pt x="622510" y="952281"/>
                    <a:pt x="596174" y="952281"/>
                  </a:cubicBezTo>
                  <a:lnTo>
                    <a:pt x="47685" y="952281"/>
                  </a:lnTo>
                  <a:cubicBezTo>
                    <a:pt x="21349" y="952281"/>
                    <a:pt x="0" y="930932"/>
                    <a:pt x="0" y="904596"/>
                  </a:cubicBezTo>
                  <a:lnTo>
                    <a:pt x="0" y="47685"/>
                  </a:lnTo>
                  <a:cubicBezTo>
                    <a:pt x="0" y="21349"/>
                    <a:pt x="21349" y="0"/>
                    <a:pt x="47685" y="0"/>
                  </a:cubicBezTo>
                  <a:close/>
                </a:path>
              </a:pathLst>
            </a:custGeom>
            <a:blipFill>
              <a:blip r:embed="rId3"/>
              <a:stretch>
                <a:fillRect l="0" t="-176" r="0" b="-176"/>
              </a:stretch>
            </a:blipFill>
          </p:spPr>
        </p:sp>
      </p:grpSp>
      <p:grpSp>
        <p:nvGrpSpPr>
          <p:cNvPr name="Group 7" id="7"/>
          <p:cNvGrpSpPr/>
          <p:nvPr/>
        </p:nvGrpSpPr>
        <p:grpSpPr>
          <a:xfrm rot="0">
            <a:off x="15049500" y="0"/>
            <a:ext cx="3238500" cy="10287000"/>
            <a:chOff x="0" y="0"/>
            <a:chExt cx="852938" cy="2709333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852938" cy="2709333"/>
            </a:xfrm>
            <a:custGeom>
              <a:avLst/>
              <a:gdLst/>
              <a:ahLst/>
              <a:cxnLst/>
              <a:rect r="r" b="b" t="t" l="l"/>
              <a:pathLst>
                <a:path h="2709333" w="852938">
                  <a:moveTo>
                    <a:pt x="0" y="0"/>
                  </a:moveTo>
                  <a:lnTo>
                    <a:pt x="852938" y="0"/>
                  </a:lnTo>
                  <a:lnTo>
                    <a:pt x="852938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A560FA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76200"/>
              <a:ext cx="852938" cy="278553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800"/>
                </a:lnSpc>
              </a:pPr>
            </a:p>
          </p:txBody>
        </p:sp>
      </p:grpSp>
      <p:sp>
        <p:nvSpPr>
          <p:cNvPr name="AutoShape 10" id="10"/>
          <p:cNvSpPr/>
          <p:nvPr/>
        </p:nvSpPr>
        <p:spPr>
          <a:xfrm>
            <a:off x="666750" y="9620250"/>
            <a:ext cx="16954500" cy="0"/>
          </a:xfrm>
          <a:prstGeom prst="line">
            <a:avLst/>
          </a:prstGeom>
          <a:ln cap="flat" w="9525">
            <a:solidFill>
              <a:srgbClr val="60A5FA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11" id="11"/>
          <p:cNvSpPr txBox="true"/>
          <p:nvPr/>
        </p:nvSpPr>
        <p:spPr>
          <a:xfrm rot="0">
            <a:off x="666750" y="9676455"/>
            <a:ext cx="2571750" cy="2171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679"/>
              </a:lnSpc>
              <a:spcBef>
                <a:spcPct val="0"/>
              </a:spcBef>
            </a:pPr>
            <a:r>
              <a:rPr lang="en-US" b="true" sz="1200" spc="-12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NOTES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7526744" y="9676442"/>
            <a:ext cx="152400" cy="190500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r" marL="0" indent="0" lvl="0">
              <a:lnSpc>
                <a:spcPts val="1679"/>
              </a:lnSpc>
              <a:spcBef>
                <a:spcPct val="0"/>
              </a:spcBef>
            </a:pPr>
            <a:r>
              <a:rPr lang="en-US" b="true" sz="1200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012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>
            <a:off x="666750" y="9620250"/>
            <a:ext cx="16954500" cy="0"/>
          </a:xfrm>
          <a:prstGeom prst="line">
            <a:avLst/>
          </a:prstGeom>
          <a:ln cap="flat" w="9525">
            <a:solidFill>
              <a:srgbClr val="60A5FA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3" id="3"/>
          <p:cNvGrpSpPr>
            <a:grpSpLocks noChangeAspect="true"/>
          </p:cNvGrpSpPr>
          <p:nvPr/>
        </p:nvGrpSpPr>
        <p:grpSpPr>
          <a:xfrm rot="0">
            <a:off x="2793917" y="3415665"/>
            <a:ext cx="2651460" cy="5246370"/>
            <a:chOff x="0" y="0"/>
            <a:chExt cx="2620010" cy="51841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53340" y="25400"/>
              <a:ext cx="2513330" cy="5132070"/>
            </a:xfrm>
            <a:custGeom>
              <a:avLst/>
              <a:gdLst/>
              <a:ahLst/>
              <a:cxnLst/>
              <a:rect r="r" b="b" t="t" l="l"/>
              <a:pathLst>
                <a:path h="5132070" w="2513330">
                  <a:moveTo>
                    <a:pt x="2159000" y="0"/>
                  </a:moveTo>
                  <a:lnTo>
                    <a:pt x="354330" y="0"/>
                  </a:lnTo>
                  <a:cubicBezTo>
                    <a:pt x="158750" y="0"/>
                    <a:pt x="0" y="158750"/>
                    <a:pt x="0" y="354330"/>
                  </a:cubicBezTo>
                  <a:lnTo>
                    <a:pt x="0" y="4777740"/>
                  </a:lnTo>
                  <a:cubicBezTo>
                    <a:pt x="0" y="4973320"/>
                    <a:pt x="158750" y="5132070"/>
                    <a:pt x="354330" y="5132070"/>
                  </a:cubicBezTo>
                  <a:lnTo>
                    <a:pt x="2159000" y="5132070"/>
                  </a:lnTo>
                  <a:cubicBezTo>
                    <a:pt x="2354580" y="5132070"/>
                    <a:pt x="2513330" y="4973320"/>
                    <a:pt x="2513330" y="4777740"/>
                  </a:cubicBezTo>
                  <a:lnTo>
                    <a:pt x="2513330" y="354330"/>
                  </a:lnTo>
                  <a:cubicBezTo>
                    <a:pt x="2513330" y="158750"/>
                    <a:pt x="2354580" y="0"/>
                    <a:pt x="2159000" y="0"/>
                  </a:cubicBezTo>
                  <a:close/>
                  <a:moveTo>
                    <a:pt x="1558290" y="162560"/>
                  </a:moveTo>
                  <a:cubicBezTo>
                    <a:pt x="1576070" y="162560"/>
                    <a:pt x="1590040" y="176530"/>
                    <a:pt x="1590040" y="194310"/>
                  </a:cubicBezTo>
                  <a:cubicBezTo>
                    <a:pt x="1590040" y="212090"/>
                    <a:pt x="1576070" y="226060"/>
                    <a:pt x="1558290" y="226060"/>
                  </a:cubicBezTo>
                  <a:cubicBezTo>
                    <a:pt x="1540510" y="226060"/>
                    <a:pt x="1526540" y="212090"/>
                    <a:pt x="1526540" y="194310"/>
                  </a:cubicBezTo>
                  <a:cubicBezTo>
                    <a:pt x="1526540" y="176530"/>
                    <a:pt x="1541780" y="162560"/>
                    <a:pt x="1558290" y="162560"/>
                  </a:cubicBezTo>
                  <a:close/>
                  <a:moveTo>
                    <a:pt x="1089660" y="172720"/>
                  </a:moveTo>
                  <a:lnTo>
                    <a:pt x="1394460" y="172720"/>
                  </a:lnTo>
                  <a:cubicBezTo>
                    <a:pt x="1405890" y="172720"/>
                    <a:pt x="1416050" y="181610"/>
                    <a:pt x="1416050" y="194310"/>
                  </a:cubicBezTo>
                  <a:cubicBezTo>
                    <a:pt x="1416050" y="207010"/>
                    <a:pt x="1405890" y="215900"/>
                    <a:pt x="1394460" y="215900"/>
                  </a:cubicBezTo>
                  <a:lnTo>
                    <a:pt x="1089660" y="215900"/>
                  </a:lnTo>
                  <a:cubicBezTo>
                    <a:pt x="1078230" y="215900"/>
                    <a:pt x="1068070" y="207010"/>
                    <a:pt x="1068070" y="194310"/>
                  </a:cubicBezTo>
                  <a:cubicBezTo>
                    <a:pt x="1068070" y="181610"/>
                    <a:pt x="1078230" y="172720"/>
                    <a:pt x="1089660" y="172720"/>
                  </a:cubicBezTo>
                  <a:close/>
                  <a:moveTo>
                    <a:pt x="2383790" y="4798060"/>
                  </a:moveTo>
                  <a:cubicBezTo>
                    <a:pt x="2383790" y="4913630"/>
                    <a:pt x="2289810" y="5007610"/>
                    <a:pt x="2174240" y="5007610"/>
                  </a:cubicBezTo>
                  <a:lnTo>
                    <a:pt x="341630" y="5007610"/>
                  </a:lnTo>
                  <a:cubicBezTo>
                    <a:pt x="226060" y="5007610"/>
                    <a:pt x="132080" y="4913630"/>
                    <a:pt x="132080" y="4798060"/>
                  </a:cubicBezTo>
                  <a:lnTo>
                    <a:pt x="132080" y="340360"/>
                  </a:lnTo>
                  <a:cubicBezTo>
                    <a:pt x="132080" y="224790"/>
                    <a:pt x="226060" y="130810"/>
                    <a:pt x="341630" y="130810"/>
                  </a:cubicBezTo>
                  <a:lnTo>
                    <a:pt x="614680" y="130810"/>
                  </a:lnTo>
                  <a:lnTo>
                    <a:pt x="614680" y="187960"/>
                  </a:lnTo>
                  <a:cubicBezTo>
                    <a:pt x="614680" y="252730"/>
                    <a:pt x="668020" y="306070"/>
                    <a:pt x="732790" y="306070"/>
                  </a:cubicBezTo>
                  <a:lnTo>
                    <a:pt x="1783080" y="306070"/>
                  </a:lnTo>
                  <a:cubicBezTo>
                    <a:pt x="1847850" y="306070"/>
                    <a:pt x="1901190" y="252730"/>
                    <a:pt x="1901190" y="187960"/>
                  </a:cubicBezTo>
                  <a:lnTo>
                    <a:pt x="1901190" y="130810"/>
                  </a:lnTo>
                  <a:lnTo>
                    <a:pt x="2172970" y="130810"/>
                  </a:lnTo>
                  <a:cubicBezTo>
                    <a:pt x="2288540" y="130810"/>
                    <a:pt x="2382520" y="224790"/>
                    <a:pt x="2382520" y="340360"/>
                  </a:cubicBezTo>
                  <a:lnTo>
                    <a:pt x="2382520" y="4798060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185420" y="156210"/>
              <a:ext cx="2251710" cy="4876800"/>
            </a:xfrm>
            <a:custGeom>
              <a:avLst/>
              <a:gdLst/>
              <a:ahLst/>
              <a:cxnLst/>
              <a:rect r="r" b="b" t="t" l="l"/>
              <a:pathLst>
                <a:path h="4876800" w="2251710">
                  <a:moveTo>
                    <a:pt x="2040890" y="0"/>
                  </a:moveTo>
                  <a:lnTo>
                    <a:pt x="1769110" y="0"/>
                  </a:lnTo>
                  <a:lnTo>
                    <a:pt x="1769110" y="57150"/>
                  </a:lnTo>
                  <a:cubicBezTo>
                    <a:pt x="1769110" y="121920"/>
                    <a:pt x="1715770" y="175260"/>
                    <a:pt x="1651000" y="175260"/>
                  </a:cubicBezTo>
                  <a:lnTo>
                    <a:pt x="601980" y="175260"/>
                  </a:lnTo>
                  <a:cubicBezTo>
                    <a:pt x="537210" y="175260"/>
                    <a:pt x="483870" y="121920"/>
                    <a:pt x="483870" y="57150"/>
                  </a:cubicBezTo>
                  <a:lnTo>
                    <a:pt x="483870" y="0"/>
                  </a:lnTo>
                  <a:lnTo>
                    <a:pt x="209550" y="0"/>
                  </a:lnTo>
                  <a:cubicBezTo>
                    <a:pt x="93980" y="0"/>
                    <a:pt x="0" y="93980"/>
                    <a:pt x="0" y="209550"/>
                  </a:cubicBezTo>
                  <a:lnTo>
                    <a:pt x="0" y="4667250"/>
                  </a:lnTo>
                  <a:cubicBezTo>
                    <a:pt x="0" y="4782820"/>
                    <a:pt x="93980" y="4876800"/>
                    <a:pt x="209550" y="4876800"/>
                  </a:cubicBezTo>
                  <a:lnTo>
                    <a:pt x="2040890" y="4876800"/>
                  </a:lnTo>
                  <a:cubicBezTo>
                    <a:pt x="2156460" y="4876800"/>
                    <a:pt x="2250440" y="4782820"/>
                    <a:pt x="2250440" y="4667250"/>
                  </a:cubicBezTo>
                  <a:lnTo>
                    <a:pt x="2250440" y="209550"/>
                  </a:lnTo>
                  <a:cubicBezTo>
                    <a:pt x="2251710" y="93980"/>
                    <a:pt x="2157730" y="0"/>
                    <a:pt x="2040890" y="0"/>
                  </a:cubicBezTo>
                  <a:close/>
                </a:path>
              </a:pathLst>
            </a:custGeom>
            <a:blipFill>
              <a:blip r:embed="rId3"/>
              <a:stretch>
                <a:fillRect l="-140090" t="0" r="-140090" b="0"/>
              </a:stretch>
            </a:blip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1121410" y="198120"/>
              <a:ext cx="347980" cy="43180"/>
            </a:xfrm>
            <a:custGeom>
              <a:avLst/>
              <a:gdLst/>
              <a:ahLst/>
              <a:cxnLst/>
              <a:rect r="r" b="b" t="t" l="l"/>
              <a:pathLst>
                <a:path h="43180" w="347980">
                  <a:moveTo>
                    <a:pt x="326390" y="0"/>
                  </a:moveTo>
                  <a:lnTo>
                    <a:pt x="21590" y="0"/>
                  </a:lnTo>
                  <a:cubicBezTo>
                    <a:pt x="10160" y="0"/>
                    <a:pt x="0" y="8890"/>
                    <a:pt x="0" y="21590"/>
                  </a:cubicBezTo>
                  <a:cubicBezTo>
                    <a:pt x="0" y="34290"/>
                    <a:pt x="10160" y="43180"/>
                    <a:pt x="21590" y="43180"/>
                  </a:cubicBezTo>
                  <a:lnTo>
                    <a:pt x="326390" y="43180"/>
                  </a:lnTo>
                  <a:cubicBezTo>
                    <a:pt x="337820" y="43180"/>
                    <a:pt x="347980" y="34290"/>
                    <a:pt x="347980" y="21590"/>
                  </a:cubicBezTo>
                  <a:cubicBezTo>
                    <a:pt x="347980" y="8890"/>
                    <a:pt x="337820" y="0"/>
                    <a:pt x="326390" y="0"/>
                  </a:cubicBezTo>
                  <a:close/>
                </a:path>
              </a:pathLst>
            </a:custGeom>
            <a:solidFill>
              <a:srgbClr val="555555"/>
            </a:solid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1578312" y="187909"/>
              <a:ext cx="66636" cy="63602"/>
            </a:xfrm>
            <a:custGeom>
              <a:avLst/>
              <a:gdLst/>
              <a:ahLst/>
              <a:cxnLst/>
              <a:rect r="r" b="b" t="t" l="l"/>
              <a:pathLst>
                <a:path h="63602" w="66636">
                  <a:moveTo>
                    <a:pt x="33318" y="51"/>
                  </a:moveTo>
                  <a:cubicBezTo>
                    <a:pt x="21941" y="0"/>
                    <a:pt x="11406" y="6040"/>
                    <a:pt x="5703" y="15885"/>
                  </a:cubicBezTo>
                  <a:cubicBezTo>
                    <a:pt x="0" y="25729"/>
                    <a:pt x="0" y="37873"/>
                    <a:pt x="5703" y="47717"/>
                  </a:cubicBezTo>
                  <a:cubicBezTo>
                    <a:pt x="11406" y="57562"/>
                    <a:pt x="21941" y="63602"/>
                    <a:pt x="33318" y="63551"/>
                  </a:cubicBezTo>
                  <a:cubicBezTo>
                    <a:pt x="44695" y="63602"/>
                    <a:pt x="55230" y="57562"/>
                    <a:pt x="60933" y="47717"/>
                  </a:cubicBezTo>
                  <a:cubicBezTo>
                    <a:pt x="66636" y="37873"/>
                    <a:pt x="66636" y="25729"/>
                    <a:pt x="60933" y="15885"/>
                  </a:cubicBezTo>
                  <a:cubicBezTo>
                    <a:pt x="55230" y="6040"/>
                    <a:pt x="44695" y="0"/>
                    <a:pt x="33318" y="51"/>
                  </a:cubicBezTo>
                  <a:close/>
                </a:path>
              </a:pathLst>
            </a:custGeom>
            <a:solidFill>
              <a:srgbClr val="555555"/>
            </a:solid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0" y="685800"/>
              <a:ext cx="27940" cy="213360"/>
            </a:xfrm>
            <a:custGeom>
              <a:avLst/>
              <a:gdLst/>
              <a:ahLst/>
              <a:cxnLst/>
              <a:rect r="r" b="b" t="t" l="l"/>
              <a:pathLst>
                <a:path h="213360" w="27940">
                  <a:moveTo>
                    <a:pt x="0" y="26670"/>
                  </a:moveTo>
                  <a:lnTo>
                    <a:pt x="0" y="185420"/>
                  </a:lnTo>
                  <a:cubicBezTo>
                    <a:pt x="0" y="200660"/>
                    <a:pt x="12700" y="213360"/>
                    <a:pt x="27940" y="213360"/>
                  </a:cubicBezTo>
                  <a:lnTo>
                    <a:pt x="27940" y="0"/>
                  </a:lnTo>
                  <a:cubicBezTo>
                    <a:pt x="12700" y="0"/>
                    <a:pt x="0" y="11430"/>
                    <a:pt x="0" y="26670"/>
                  </a:cubicBezTo>
                  <a:close/>
                </a:path>
              </a:pathLst>
            </a:custGeom>
            <a:solidFill>
              <a:srgbClr val="2E2E2E"/>
            </a:solid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0" y="1057910"/>
              <a:ext cx="27940" cy="384810"/>
            </a:xfrm>
            <a:custGeom>
              <a:avLst/>
              <a:gdLst/>
              <a:ahLst/>
              <a:cxnLst/>
              <a:rect r="r" b="b" t="t" l="l"/>
              <a:pathLst>
                <a:path h="384810" w="27940">
                  <a:moveTo>
                    <a:pt x="0" y="26670"/>
                  </a:moveTo>
                  <a:lnTo>
                    <a:pt x="0" y="356870"/>
                  </a:lnTo>
                  <a:cubicBezTo>
                    <a:pt x="0" y="372110"/>
                    <a:pt x="12700" y="384810"/>
                    <a:pt x="27940" y="384810"/>
                  </a:cubicBezTo>
                  <a:lnTo>
                    <a:pt x="27940" y="0"/>
                  </a:lnTo>
                  <a:cubicBezTo>
                    <a:pt x="12700" y="0"/>
                    <a:pt x="0" y="11430"/>
                    <a:pt x="0" y="26670"/>
                  </a:cubicBezTo>
                  <a:close/>
                </a:path>
              </a:pathLst>
            </a:custGeom>
            <a:solidFill>
              <a:srgbClr val="2E2E2E"/>
            </a:solid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0" y="1526540"/>
              <a:ext cx="27940" cy="386080"/>
            </a:xfrm>
            <a:custGeom>
              <a:avLst/>
              <a:gdLst/>
              <a:ahLst/>
              <a:cxnLst/>
              <a:rect r="r" b="b" t="t" l="l"/>
              <a:pathLst>
                <a:path h="386080" w="27940">
                  <a:moveTo>
                    <a:pt x="0" y="27940"/>
                  </a:moveTo>
                  <a:lnTo>
                    <a:pt x="0" y="358140"/>
                  </a:lnTo>
                  <a:cubicBezTo>
                    <a:pt x="0" y="373380"/>
                    <a:pt x="12700" y="386080"/>
                    <a:pt x="27940" y="386080"/>
                  </a:cubicBezTo>
                  <a:lnTo>
                    <a:pt x="27940" y="0"/>
                  </a:lnTo>
                  <a:cubicBezTo>
                    <a:pt x="12700" y="0"/>
                    <a:pt x="0" y="12700"/>
                    <a:pt x="0" y="27940"/>
                  </a:cubicBezTo>
                  <a:close/>
                </a:path>
              </a:pathLst>
            </a:custGeom>
            <a:solidFill>
              <a:srgbClr val="2E2E2E"/>
            </a:solid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2592070" y="1184910"/>
              <a:ext cx="27940" cy="618490"/>
            </a:xfrm>
            <a:custGeom>
              <a:avLst/>
              <a:gdLst/>
              <a:ahLst/>
              <a:cxnLst/>
              <a:rect r="r" b="b" t="t" l="l"/>
              <a:pathLst>
                <a:path h="618490" w="27940">
                  <a:moveTo>
                    <a:pt x="0" y="0"/>
                  </a:moveTo>
                  <a:lnTo>
                    <a:pt x="0" y="618490"/>
                  </a:lnTo>
                  <a:cubicBezTo>
                    <a:pt x="15240" y="618490"/>
                    <a:pt x="27940" y="605790"/>
                    <a:pt x="27940" y="590550"/>
                  </a:cubicBezTo>
                  <a:lnTo>
                    <a:pt x="27940" y="27940"/>
                  </a:lnTo>
                  <a:cubicBezTo>
                    <a:pt x="27940" y="12700"/>
                    <a:pt x="15240" y="0"/>
                    <a:pt x="0" y="0"/>
                  </a:cubicBezTo>
                  <a:close/>
                </a:path>
              </a:pathLst>
            </a:custGeom>
            <a:solidFill>
              <a:srgbClr val="2E2E2E"/>
            </a:solid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27940" y="0"/>
              <a:ext cx="2564130" cy="5182870"/>
            </a:xfrm>
            <a:custGeom>
              <a:avLst/>
              <a:gdLst/>
              <a:ahLst/>
              <a:cxnLst/>
              <a:rect r="r" b="b" t="t" l="l"/>
              <a:pathLst>
                <a:path h="5182870" w="2564130">
                  <a:moveTo>
                    <a:pt x="2564130" y="1184910"/>
                  </a:moveTo>
                  <a:lnTo>
                    <a:pt x="2564130" y="379730"/>
                  </a:lnTo>
                  <a:cubicBezTo>
                    <a:pt x="2564130" y="353060"/>
                    <a:pt x="2561590" y="327660"/>
                    <a:pt x="2556510" y="303530"/>
                  </a:cubicBezTo>
                  <a:cubicBezTo>
                    <a:pt x="2553970" y="290830"/>
                    <a:pt x="2551430" y="279400"/>
                    <a:pt x="2547620" y="266700"/>
                  </a:cubicBezTo>
                  <a:cubicBezTo>
                    <a:pt x="2542540" y="248920"/>
                    <a:pt x="2534920" y="231140"/>
                    <a:pt x="2527300" y="214630"/>
                  </a:cubicBezTo>
                  <a:cubicBezTo>
                    <a:pt x="2522220" y="203200"/>
                    <a:pt x="2515870" y="193040"/>
                    <a:pt x="2509520" y="182880"/>
                  </a:cubicBezTo>
                  <a:cubicBezTo>
                    <a:pt x="2503170" y="172720"/>
                    <a:pt x="2496820" y="162560"/>
                    <a:pt x="2489200" y="152400"/>
                  </a:cubicBezTo>
                  <a:cubicBezTo>
                    <a:pt x="2477770" y="137160"/>
                    <a:pt x="2466340" y="124460"/>
                    <a:pt x="2453640" y="110490"/>
                  </a:cubicBezTo>
                  <a:cubicBezTo>
                    <a:pt x="2444750" y="101600"/>
                    <a:pt x="2435860" y="93980"/>
                    <a:pt x="2426970" y="86360"/>
                  </a:cubicBezTo>
                  <a:cubicBezTo>
                    <a:pt x="2360930" y="31750"/>
                    <a:pt x="2277110" y="0"/>
                    <a:pt x="2185670" y="0"/>
                  </a:cubicBezTo>
                  <a:lnTo>
                    <a:pt x="379730" y="0"/>
                  </a:lnTo>
                  <a:cubicBezTo>
                    <a:pt x="288290" y="0"/>
                    <a:pt x="203200" y="33020"/>
                    <a:pt x="138430" y="86360"/>
                  </a:cubicBezTo>
                  <a:cubicBezTo>
                    <a:pt x="129540" y="93980"/>
                    <a:pt x="120650" y="102870"/>
                    <a:pt x="111760" y="110490"/>
                  </a:cubicBezTo>
                  <a:cubicBezTo>
                    <a:pt x="99060" y="123190"/>
                    <a:pt x="86360" y="137160"/>
                    <a:pt x="76200" y="152400"/>
                  </a:cubicBezTo>
                  <a:cubicBezTo>
                    <a:pt x="68580" y="162560"/>
                    <a:pt x="62230" y="172720"/>
                    <a:pt x="55880" y="182880"/>
                  </a:cubicBezTo>
                  <a:cubicBezTo>
                    <a:pt x="49530" y="193040"/>
                    <a:pt x="43180" y="204470"/>
                    <a:pt x="38100" y="214630"/>
                  </a:cubicBezTo>
                  <a:cubicBezTo>
                    <a:pt x="29210" y="232410"/>
                    <a:pt x="22860" y="248920"/>
                    <a:pt x="16510" y="266700"/>
                  </a:cubicBezTo>
                  <a:cubicBezTo>
                    <a:pt x="12700" y="279400"/>
                    <a:pt x="10160" y="290830"/>
                    <a:pt x="7620" y="303530"/>
                  </a:cubicBezTo>
                  <a:cubicBezTo>
                    <a:pt x="2540" y="327660"/>
                    <a:pt x="0" y="354330"/>
                    <a:pt x="0" y="379730"/>
                  </a:cubicBezTo>
                  <a:lnTo>
                    <a:pt x="0" y="4803140"/>
                  </a:lnTo>
                  <a:cubicBezTo>
                    <a:pt x="0" y="5012690"/>
                    <a:pt x="170180" y="5182870"/>
                    <a:pt x="379730" y="5182870"/>
                  </a:cubicBezTo>
                  <a:lnTo>
                    <a:pt x="2184400" y="5182870"/>
                  </a:lnTo>
                  <a:cubicBezTo>
                    <a:pt x="2393950" y="5182870"/>
                    <a:pt x="2564130" y="5012690"/>
                    <a:pt x="2564130" y="4803140"/>
                  </a:cubicBezTo>
                  <a:lnTo>
                    <a:pt x="2564130" y="1184910"/>
                  </a:lnTo>
                  <a:close/>
                  <a:moveTo>
                    <a:pt x="2538730" y="1184910"/>
                  </a:moveTo>
                  <a:lnTo>
                    <a:pt x="2538730" y="4804410"/>
                  </a:lnTo>
                  <a:cubicBezTo>
                    <a:pt x="2538730" y="4999990"/>
                    <a:pt x="2379980" y="5158740"/>
                    <a:pt x="2184400" y="5158740"/>
                  </a:cubicBezTo>
                  <a:lnTo>
                    <a:pt x="379730" y="5158740"/>
                  </a:lnTo>
                  <a:cubicBezTo>
                    <a:pt x="184150" y="5158740"/>
                    <a:pt x="25400" y="4999990"/>
                    <a:pt x="25400" y="4804410"/>
                  </a:cubicBezTo>
                  <a:lnTo>
                    <a:pt x="25400" y="381000"/>
                  </a:lnTo>
                  <a:cubicBezTo>
                    <a:pt x="25400" y="184150"/>
                    <a:pt x="184150" y="25400"/>
                    <a:pt x="379730" y="25400"/>
                  </a:cubicBezTo>
                  <a:lnTo>
                    <a:pt x="2184400" y="25400"/>
                  </a:lnTo>
                  <a:cubicBezTo>
                    <a:pt x="2379980" y="25400"/>
                    <a:pt x="2538730" y="184150"/>
                    <a:pt x="2538730" y="379730"/>
                  </a:cubicBezTo>
                  <a:lnTo>
                    <a:pt x="2538730" y="1184910"/>
                  </a:lnTo>
                  <a:close/>
                </a:path>
              </a:pathLst>
            </a:custGeom>
            <a:solidFill>
              <a:srgbClr val="555555"/>
            </a:solidFill>
          </p:spPr>
        </p:sp>
      </p:grpSp>
      <p:sp>
        <p:nvSpPr>
          <p:cNvPr name="TextBox 13" id="13"/>
          <p:cNvSpPr txBox="true"/>
          <p:nvPr/>
        </p:nvSpPr>
        <p:spPr>
          <a:xfrm rot="0">
            <a:off x="1028700" y="647700"/>
            <a:ext cx="6867355" cy="2051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7700"/>
              </a:lnSpc>
            </a:pPr>
            <a:r>
              <a:rPr lang="en-US" b="true" sz="7000" spc="-70" strike="noStrike" u="none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Threats &amp;&amp; Mitigations</a:t>
            </a:r>
          </a:p>
        </p:txBody>
      </p:sp>
      <p:grpSp>
        <p:nvGrpSpPr>
          <p:cNvPr name="Group 14" id="14"/>
          <p:cNvGrpSpPr/>
          <p:nvPr/>
        </p:nvGrpSpPr>
        <p:grpSpPr>
          <a:xfrm rot="0">
            <a:off x="9296400" y="666750"/>
            <a:ext cx="8324850" cy="1637972"/>
            <a:chOff x="0" y="0"/>
            <a:chExt cx="11099800" cy="2183963"/>
          </a:xfrm>
        </p:grpSpPr>
        <p:sp>
          <p:nvSpPr>
            <p:cNvPr name="TextBox 15" id="15"/>
            <p:cNvSpPr txBox="true"/>
            <p:nvPr/>
          </p:nvSpPr>
          <p:spPr>
            <a:xfrm rot="0">
              <a:off x="0" y="-19050"/>
              <a:ext cx="11099800" cy="6286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300"/>
                </a:lnSpc>
              </a:pPr>
              <a:r>
                <a:rPr lang="en-US" b="true" sz="3000" spc="-30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Platform Changes</a:t>
              </a:r>
            </a:p>
          </p:txBody>
        </p:sp>
        <p:sp>
          <p:nvSpPr>
            <p:cNvPr name="TextBox 16" id="16"/>
            <p:cNvSpPr txBox="true"/>
            <p:nvPr/>
          </p:nvSpPr>
          <p:spPr>
            <a:xfrm rot="0">
              <a:off x="0" y="765796"/>
              <a:ext cx="11099800" cy="14181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00"/>
                </a:lnSpc>
              </a:pPr>
              <a:r>
                <a:rPr lang="en-US" sz="2000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Changes in platform algorithms may affect visibility and accessibility of answers, potentially skewing data collection and impacting user engagement within the Stack Overflow community.</a:t>
              </a: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9296400" y="3365594"/>
            <a:ext cx="8324850" cy="1637972"/>
            <a:chOff x="0" y="0"/>
            <a:chExt cx="11099800" cy="2183963"/>
          </a:xfrm>
        </p:grpSpPr>
        <p:sp>
          <p:nvSpPr>
            <p:cNvPr name="TextBox 18" id="18"/>
            <p:cNvSpPr txBox="true"/>
            <p:nvPr/>
          </p:nvSpPr>
          <p:spPr>
            <a:xfrm rot="0">
              <a:off x="0" y="-19050"/>
              <a:ext cx="11099800" cy="6286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300"/>
                </a:lnSpc>
              </a:pPr>
              <a:r>
                <a:rPr lang="en-US" b="true" sz="3000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Moderation</a:t>
              </a:r>
            </a:p>
          </p:txBody>
        </p:sp>
        <p:sp>
          <p:nvSpPr>
            <p:cNvPr name="TextBox 19" id="19"/>
            <p:cNvSpPr txBox="true"/>
            <p:nvPr/>
          </p:nvSpPr>
          <p:spPr>
            <a:xfrm rot="0">
              <a:off x="0" y="765796"/>
              <a:ext cx="11099800" cy="14181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00"/>
                </a:lnSpc>
              </a:pPr>
              <a:r>
                <a:rPr lang="en-US" sz="2000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Increased moderation efforts can either enhance answer quality or inadvertently discourage user participation, affecting the overall flow of knowledge exchange on the platform.</a:t>
              </a: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9296400" y="6038850"/>
            <a:ext cx="8324850" cy="1637972"/>
            <a:chOff x="0" y="0"/>
            <a:chExt cx="11099800" cy="2183963"/>
          </a:xfrm>
        </p:grpSpPr>
        <p:sp>
          <p:nvSpPr>
            <p:cNvPr name="TextBox 21" id="21"/>
            <p:cNvSpPr txBox="true"/>
            <p:nvPr/>
          </p:nvSpPr>
          <p:spPr>
            <a:xfrm rot="0">
              <a:off x="0" y="-19050"/>
              <a:ext cx="11099800" cy="6286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300"/>
                </a:lnSpc>
              </a:pPr>
              <a:r>
                <a:rPr lang="en-US" b="true" sz="3000" spc="-30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Quality Proxies</a:t>
              </a:r>
            </a:p>
          </p:txBody>
        </p:sp>
        <p:sp>
          <p:nvSpPr>
            <p:cNvPr name="TextBox 22" id="22"/>
            <p:cNvSpPr txBox="true"/>
            <p:nvPr/>
          </p:nvSpPr>
          <p:spPr>
            <a:xfrm rot="0">
              <a:off x="0" y="765796"/>
              <a:ext cx="11099800" cy="14181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00"/>
                </a:lnSpc>
              </a:pPr>
              <a:r>
                <a:rPr lang="en-US" sz="2000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Reliance on quality proxies to gauge answer reliability may introduce bias, as perceived quality does not always correlate with actual utility for users seeking solutions.</a:t>
              </a:r>
            </a:p>
          </p:txBody>
        </p:sp>
      </p:grpSp>
      <p:sp>
        <p:nvSpPr>
          <p:cNvPr name="TextBox 23" id="23"/>
          <p:cNvSpPr txBox="true"/>
          <p:nvPr/>
        </p:nvSpPr>
        <p:spPr>
          <a:xfrm rot="0">
            <a:off x="666750" y="9676455"/>
            <a:ext cx="2571750" cy="2171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679"/>
              </a:lnSpc>
              <a:spcBef>
                <a:spcPct val="0"/>
              </a:spcBef>
            </a:pPr>
            <a:r>
              <a:rPr lang="en-US" b="true" sz="1200" spc="-12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CONSIDERATIONS &amp; RISKS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7440897" y="9676442"/>
            <a:ext cx="152400" cy="190500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r" marL="0" indent="0" lvl="0">
              <a:lnSpc>
                <a:spcPts val="1679"/>
              </a:lnSpc>
              <a:spcBef>
                <a:spcPct val="0"/>
              </a:spcBef>
            </a:pPr>
            <a:r>
              <a:rPr lang="en-US" b="true" sz="1200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>
  <p:cSld>
    <p:bg>
      <p:bgPr>
        <a:solidFill>
          <a:srgbClr val="1012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685970" y="647700"/>
            <a:ext cx="11506200" cy="1079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7700"/>
              </a:lnSpc>
            </a:pPr>
            <a:r>
              <a:rPr lang="en-US" b="true" sz="7000" spc="-70" strike="noStrike" u="none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Expected Findings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685970" y="2457450"/>
            <a:ext cx="5427383" cy="1990416"/>
            <a:chOff x="0" y="0"/>
            <a:chExt cx="7236511" cy="2653888"/>
          </a:xfrm>
        </p:grpSpPr>
        <p:sp>
          <p:nvSpPr>
            <p:cNvPr name="TextBox 4" id="4"/>
            <p:cNvSpPr txBox="true"/>
            <p:nvPr/>
          </p:nvSpPr>
          <p:spPr>
            <a:xfrm rot="0">
              <a:off x="0" y="-19050"/>
              <a:ext cx="7236511" cy="6286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300"/>
                </a:lnSpc>
              </a:pPr>
              <a:r>
                <a:rPr lang="en-US" b="true" sz="3000" spc="-30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Answers Decline</a:t>
              </a:r>
            </a:p>
          </p:txBody>
        </p:sp>
        <p:sp>
          <p:nvSpPr>
            <p:cNvPr name="TextBox 5" id="5"/>
            <p:cNvSpPr txBox="true"/>
            <p:nvPr/>
          </p:nvSpPr>
          <p:spPr>
            <a:xfrm rot="0">
              <a:off x="0" y="765821"/>
              <a:ext cx="7236511" cy="18880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00"/>
                </a:lnSpc>
              </a:pPr>
              <a:r>
                <a:rPr lang="en-US" sz="2000" spc="-20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It is anticipated that the number of answers per day will </a:t>
              </a:r>
              <a:r>
                <a:rPr lang="en-US" b="true" sz="2000" spc="-20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decline significantly</a:t>
              </a:r>
              <a:r>
                <a:rPr lang="en-US" sz="2000" spc="-20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 following the introduction of ChatGPT, impacting community engagement on Stack Overflow.</a:t>
              </a: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685970" y="5143500"/>
            <a:ext cx="5429080" cy="1990416"/>
            <a:chOff x="0" y="0"/>
            <a:chExt cx="7238774" cy="2653888"/>
          </a:xfrm>
        </p:grpSpPr>
        <p:sp>
          <p:nvSpPr>
            <p:cNvPr name="TextBox 7" id="7"/>
            <p:cNvSpPr txBox="true"/>
            <p:nvPr/>
          </p:nvSpPr>
          <p:spPr>
            <a:xfrm rot="0">
              <a:off x="0" y="-19050"/>
              <a:ext cx="7238774" cy="6286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300"/>
                </a:lnSpc>
              </a:pPr>
              <a:r>
                <a:rPr lang="en-US" b="true" sz="3000" spc="-30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Tag Concentration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0" y="765821"/>
              <a:ext cx="7238774" cy="18880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00"/>
                </a:lnSpc>
              </a:pPr>
              <a:r>
                <a:rPr lang="en-US" sz="2000" spc="-20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High-LLM tags are likely to be more prevalent, reflecting a growing interest in topics directly related to large language models and their applications in programming.</a:t>
              </a: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6439070" y="2457450"/>
            <a:ext cx="5429080" cy="1990416"/>
            <a:chOff x="0" y="0"/>
            <a:chExt cx="7238774" cy="2653888"/>
          </a:xfrm>
        </p:grpSpPr>
        <p:sp>
          <p:nvSpPr>
            <p:cNvPr name="TextBox 10" id="10"/>
            <p:cNvSpPr txBox="true"/>
            <p:nvPr/>
          </p:nvSpPr>
          <p:spPr>
            <a:xfrm rot="0">
              <a:off x="0" y="-19050"/>
              <a:ext cx="7238774" cy="6286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300"/>
                </a:lnSpc>
              </a:pPr>
              <a:r>
                <a:rPr lang="en-US" b="true" sz="3000" spc="-30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Acceptance Rate</a:t>
              </a:r>
            </a:p>
          </p:txBody>
        </p:sp>
        <p:sp>
          <p:nvSpPr>
            <p:cNvPr name="TextBox 11" id="11"/>
            <p:cNvSpPr txBox="true"/>
            <p:nvPr/>
          </p:nvSpPr>
          <p:spPr>
            <a:xfrm rot="0">
              <a:off x="0" y="765821"/>
              <a:ext cx="7238774" cy="18880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00"/>
                </a:lnSpc>
              </a:pPr>
              <a:r>
                <a:rPr lang="en-US" sz="2000" spc="-20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The acceptance share is expected to decrease, indicating a potential shift in how users perceive the quality of answers provided post-ChatGPT launch.</a:t>
              </a: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6439070" y="5143500"/>
            <a:ext cx="5429080" cy="1990416"/>
            <a:chOff x="0" y="0"/>
            <a:chExt cx="7238774" cy="2653888"/>
          </a:xfrm>
        </p:grpSpPr>
        <p:sp>
          <p:nvSpPr>
            <p:cNvPr name="TextBox 13" id="13"/>
            <p:cNvSpPr txBox="true"/>
            <p:nvPr/>
          </p:nvSpPr>
          <p:spPr>
            <a:xfrm rot="0">
              <a:off x="0" y="-19050"/>
              <a:ext cx="7238774" cy="6286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300"/>
                </a:lnSpc>
              </a:pPr>
              <a:r>
                <a:rPr lang="en-US" b="true" sz="3000" spc="-30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Strike Disturbance</a:t>
              </a:r>
            </a:p>
          </p:txBody>
        </p:sp>
        <p:sp>
          <p:nvSpPr>
            <p:cNvPr name="TextBox 14" id="14"/>
            <p:cNvSpPr txBox="true"/>
            <p:nvPr/>
          </p:nvSpPr>
          <p:spPr>
            <a:xfrm rot="0">
              <a:off x="0" y="765821"/>
              <a:ext cx="7238774" cy="18880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00"/>
                </a:lnSpc>
              </a:pPr>
              <a:r>
                <a:rPr lang="en-US" sz="2000" spc="-20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The moderation strike may disrupt regular activity patterns, causing fluctuations in answer rates and user engagement on Stack Overflow during this period of adjustment.</a:t>
              </a: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12192170" y="2457450"/>
            <a:ext cx="5424446" cy="1990416"/>
            <a:chOff x="0" y="0"/>
            <a:chExt cx="7232595" cy="2653888"/>
          </a:xfrm>
        </p:grpSpPr>
        <p:sp>
          <p:nvSpPr>
            <p:cNvPr name="TextBox 16" id="16"/>
            <p:cNvSpPr txBox="true"/>
            <p:nvPr/>
          </p:nvSpPr>
          <p:spPr>
            <a:xfrm rot="0">
              <a:off x="0" y="-19050"/>
              <a:ext cx="7232595" cy="6286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300"/>
                </a:lnSpc>
              </a:pPr>
              <a:r>
                <a:rPr lang="en-US" b="true" sz="3000" spc="-30">
                  <a:solidFill>
                    <a:srgbClr val="EEF0F3"/>
                  </a:solidFill>
                  <a:latin typeface="Telegraf Bold"/>
                  <a:ea typeface="Telegraf Bold"/>
                  <a:cs typeface="Telegraf Bold"/>
                  <a:sym typeface="Telegraf Bold"/>
                </a:rPr>
                <a:t>Latency Increase</a:t>
              </a:r>
            </a:p>
          </p:txBody>
        </p:sp>
        <p:sp>
          <p:nvSpPr>
            <p:cNvPr name="TextBox 17" id="17"/>
            <p:cNvSpPr txBox="true"/>
            <p:nvPr/>
          </p:nvSpPr>
          <p:spPr>
            <a:xfrm rot="0">
              <a:off x="0" y="765821"/>
              <a:ext cx="7232595" cy="18880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00"/>
                </a:lnSpc>
              </a:pPr>
              <a:r>
                <a:rPr lang="en-US" sz="2000" spc="-20">
                  <a:solidFill>
                    <a:srgbClr val="EEF0F3"/>
                  </a:solidFill>
                  <a:latin typeface="Telegraf"/>
                  <a:ea typeface="Telegraf"/>
                  <a:cs typeface="Telegraf"/>
                  <a:sym typeface="Telegraf"/>
                </a:rPr>
                <a:t>We project an increase in latency, meaning it may take longer for users to receive responses, as the dynamics of the platform adjust to the new AI presence.</a:t>
              </a:r>
            </a:p>
          </p:txBody>
        </p:sp>
      </p:grpSp>
      <p:sp>
        <p:nvSpPr>
          <p:cNvPr name="AutoShape 18" id="18"/>
          <p:cNvSpPr/>
          <p:nvPr/>
        </p:nvSpPr>
        <p:spPr>
          <a:xfrm>
            <a:off x="666750" y="9620250"/>
            <a:ext cx="16954500" cy="0"/>
          </a:xfrm>
          <a:prstGeom prst="line">
            <a:avLst/>
          </a:prstGeom>
          <a:ln cap="flat" w="9525">
            <a:solidFill>
              <a:srgbClr val="60A5FA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19" id="19"/>
          <p:cNvSpPr txBox="true"/>
          <p:nvPr/>
        </p:nvSpPr>
        <p:spPr>
          <a:xfrm rot="0">
            <a:off x="666750" y="9676455"/>
            <a:ext cx="2571750" cy="2171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679"/>
              </a:lnSpc>
              <a:spcBef>
                <a:spcPct val="0"/>
              </a:spcBef>
            </a:pPr>
            <a:r>
              <a:rPr lang="en-US" b="true" sz="1200" spc="-12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NOTES &amp; OBSERVATIONS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7440627" y="9676442"/>
            <a:ext cx="152400" cy="190500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r" marL="0" indent="0" lvl="0">
              <a:lnSpc>
                <a:spcPts val="1679"/>
              </a:lnSpc>
              <a:spcBef>
                <a:spcPct val="0"/>
              </a:spcBef>
            </a:pPr>
            <a:r>
              <a:rPr lang="en-US" b="true" sz="1200">
                <a:solidFill>
                  <a:srgbClr val="EEF0F3"/>
                </a:solidFill>
                <a:latin typeface="Telegraf Bold"/>
                <a:ea typeface="Telegraf Bold"/>
                <a:cs typeface="Telegraf Bold"/>
                <a:sym typeface="Telegraf Bold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description>Presentation - Did Stack Overflow Answers Increase After ChatGPT?</dc:description>
  <dc:identifier>DAG2Dv5XQaI</dc:identifier>
  <dcterms:modified xsi:type="dcterms:W3CDTF">2011-08-01T06:04:30Z</dcterms:modified>
  <cp:revision>1</cp:revision>
  <dc:title>Presentation - Did Stack Overflow Answers Increase After ChatGPT?</dc:title>
</cp:coreProperties>
</file>