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aeb10e28dd_2_2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3aeb10e28dd_2_2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3aeb10e28dd_2_2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aeb10e28dd_2_85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aeb10e28dd_2_85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aeb10e28dd_2_85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eb10e28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aeb10e28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eb10e28dd_2_12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3aeb10e28dd_2_12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3aeb10e28dd_2_12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eb10e28dd_2_20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3aeb10e28dd_2_20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3aeb10e28dd_2_20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eb10e28dd_2_31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aeb10e28dd_2_31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Long‑run decline in answers with a marked break around ChatGPT’s debut. Recurring seasonal dips are visible (summer holidays, year end)</a:t>
            </a:r>
            <a:endParaRPr/>
          </a:p>
        </p:txBody>
      </p:sp>
      <p:sp>
        <p:nvSpPr>
          <p:cNvPr id="83" name="Google Shape;83;g3aeb10e28dd_2_31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eb10e28dd_2_39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aeb10e28dd_2_39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aeb10e28dd_2_39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eb10e28dd_2_50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aeb10e28dd_2_50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aeb10e28dd_2_50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eb10e28dd_2_62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aeb10e28dd_2_62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aeb10e28dd_2_62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eb10e28dd_2_70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aeb10e28dd_2_70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aeb10e28dd_2_70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eb10e28dd_2_77:notes"/>
          <p:cNvSpPr/>
          <p:nvPr>
            <p:ph idx="2" type="sldImg"/>
          </p:nvPr>
        </p:nvSpPr>
        <p:spPr>
          <a:xfrm>
            <a:off x="914400" y="1143000"/>
            <a:ext cx="7315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3aeb10e28dd_2_77:notes"/>
          <p:cNvSpPr txBox="1"/>
          <p:nvPr>
            <p:ph idx="1" type="body"/>
          </p:nvPr>
        </p:nvSpPr>
        <p:spPr>
          <a:xfrm>
            <a:off x="914400" y="4400550"/>
            <a:ext cx="7315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aeb10e28dd_2_77:notes"/>
          <p:cNvSpPr txBox="1"/>
          <p:nvPr>
            <p:ph idx="12" type="sldNum"/>
          </p:nvPr>
        </p:nvSpPr>
        <p:spPr>
          <a:xfrm>
            <a:off x="5179484" y="8685213"/>
            <a:ext cx="39624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F7FA">
              <a:alpha val="69803"/>
            </a:srgbClr>
          </a:solidFill>
          <a:ln cap="flat" cmpd="sng" w="12700">
            <a:solidFill>
              <a:srgbClr val="F5F7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457200" y="1371600"/>
            <a:ext cx="82296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4000"/>
              <a:buFont typeface="Calibri"/>
              <a:buNone/>
            </a:pPr>
            <a:r>
              <a:rPr b="1" lang="en" sz="40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Did Stack Overflow Answers</a:t>
            </a:r>
            <a:br>
              <a:rPr b="1" lang="en" sz="40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4000">
                <a:solidFill>
                  <a:srgbClr val="2B579A"/>
                </a:solidFill>
                <a:latin typeface="Calibri"/>
                <a:ea typeface="Calibri"/>
                <a:cs typeface="Calibri"/>
                <a:sym typeface="Calibri"/>
              </a:rPr>
              <a:t>Increase After ChatGPT?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457200" y="301752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i="1" lang="en" sz="1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Data Analytics Final Project</a:t>
            </a:r>
            <a:br>
              <a:rPr i="1" lang="en" sz="14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Itamar Oren‑Naftalovich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457200" y="4023360"/>
            <a:ext cx="3657600" cy="36576"/>
          </a:xfrm>
          <a:prstGeom prst="rect">
            <a:avLst/>
          </a:prstGeom>
          <a:solidFill>
            <a:srgbClr val="007ACC"/>
          </a:solidFill>
          <a:ln cap="flat" cmpd="sng" w="12700">
            <a:solidFill>
              <a:srgbClr val="007A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2800"/>
              <a:buFont typeface="Calibri"/>
              <a:buNone/>
            </a:pPr>
            <a:r>
              <a:rPr b="1" lang="en" sz="2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Implications and Future Work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320100" y="1505688"/>
            <a:ext cx="8503800" cy="21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Platforms must adapt to AI‑assisted workflows, balancing openness with quality control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governance and AI policies can mitigate content shocks and maintain trust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Integrating structured answer APIs into conversational assistants could recapture engagement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research should explore tag‑level trends, user cohorts and synthetic controls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457200" y="2251640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2800"/>
              <a:buFont typeface="Calibri"/>
              <a:buNone/>
            </a:pPr>
            <a:r>
              <a:rPr b="1" lang="en" sz="2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Thank You For Listening!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2800"/>
              <a:buFont typeface="Calibri"/>
              <a:buNone/>
            </a:pPr>
            <a:r>
              <a:rPr b="1" lang="en" sz="2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Research Question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596975" y="1200150"/>
            <a:ext cx="8089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50" lIns="1250" spcFirstLastPara="1" rIns="1250" wrap="square" tIns="1250">
            <a:noAutofit/>
          </a:bodyPr>
          <a:lstStyle/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the volume of answers on Stack Overflow changed since ChatGPT’s launch (Nov 2022)?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moderation policies or community events drive additional changes?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heavy ChatGPT users substituting away from Stack Overflow?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Why: generative AI and moderation stresses may threaten the sustainability of Stack Overflow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2800"/>
              <a:buFont typeface="Calibri"/>
              <a:buNone/>
            </a:pPr>
            <a:r>
              <a:rPr b="1" lang="en" sz="2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Data Sources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4" name="Google Shape;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99" y="1164100"/>
            <a:ext cx="4572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704100" y="1325875"/>
            <a:ext cx="4206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600"/>
              <a:buFont typeface="Calibri"/>
              <a:buNone/>
            </a:pPr>
            <a:r>
              <a:rPr b="1" lang="en" sz="1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Monthly Answers (2018–2025)</a:t>
            </a:r>
            <a:br>
              <a:rPr b="1" lang="en" sz="1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Extracted from Stack Exchange Data Explorer, including deleted posts. Provides baseline activity and seasons.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6" name="Google Shape;7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505" y="2377440"/>
            <a:ext cx="4389119" cy="201168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5199750" y="1111913"/>
            <a:ext cx="3842400" cy="11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600"/>
              <a:buFont typeface="Calibri"/>
              <a:buNone/>
            </a:pPr>
            <a:r>
              <a:rPr b="1" lang="en" sz="1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Developer Surveys (2023–2024)</a:t>
            </a:r>
            <a:br>
              <a:rPr b="1" lang="en" sz="1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SO’s annual survey capturing visit frequency and AI tool adoption. Used to correlate behaviour with ChatGPT usage.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8" name="Google Shape;7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3799" y="926925"/>
            <a:ext cx="533875" cy="457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" name="Google Shape;7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9761" y="2377440"/>
            <a:ext cx="3657602" cy="2011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2800"/>
              <a:buFont typeface="Calibri"/>
              <a:buNone/>
            </a:pPr>
            <a:r>
              <a:rPr b="1" lang="en" sz="2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Preliminary Patterns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6" name="Google Shape;8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859" y="1188720"/>
            <a:ext cx="4389119" cy="2377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7" name="Google Shape;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3341" y="1188720"/>
            <a:ext cx="4114799" cy="237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2800"/>
              <a:buFont typeface="Calibri"/>
              <a:buNone/>
            </a:pPr>
            <a:r>
              <a:rPr b="1" lang="en" sz="2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92" y="1576035"/>
            <a:ext cx="457201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695874" y="1234440"/>
            <a:ext cx="40233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600"/>
              <a:buFont typeface="Calibri"/>
              <a:buNone/>
            </a:pPr>
            <a: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Interrupted Time‑Series</a:t>
            </a:r>
            <a:b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regression with level and slope breaks; controls for time and seasonality.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600"/>
              <a:buFont typeface="Calibri"/>
              <a:buNone/>
            </a:pPr>
            <a:b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Poisson/NegBin Models</a:t>
            </a:r>
            <a:b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regressions to handle overdispersion; same predictors as ITS.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0576" y="1576035"/>
            <a:ext cx="457201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5528725" y="1220350"/>
            <a:ext cx="34323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600"/>
              <a:buFont typeface="Calibri"/>
              <a:buNone/>
            </a:pPr>
            <a: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ARIMA Forecasting</a:t>
            </a:r>
            <a:b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 on pre‑event data to generate counterfactual; compare to observed post‑event values.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600"/>
              <a:buFont typeface="Calibri"/>
              <a:buNone/>
            </a:pPr>
            <a:b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Survey Logistic Models</a:t>
            </a:r>
            <a:br>
              <a:rPr b="1" lang="en" sz="16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 probability of being a frequent visitor as a function of ChatGPT usage and covariates.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2800"/>
              <a:buFont typeface="Calibri"/>
              <a:buNone/>
            </a:pPr>
            <a:r>
              <a:rPr b="1" lang="en" sz="2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Model Fits &amp; Counterfactuals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25" y="1188720"/>
            <a:ext cx="2834639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5" name="Google Shape;10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5853" y="1188720"/>
            <a:ext cx="2834639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6" name="Google Shape;10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6480" y="1188720"/>
            <a:ext cx="283464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>
            <a:off x="205225" y="3063240"/>
            <a:ext cx="28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200"/>
              <a:buFont typeface="Calibri"/>
              <a:buNone/>
            </a:pPr>
            <a:r>
              <a:rPr b="1" lang="en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LM Fit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Calibri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drop and slope change visible.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3154678" y="3063240"/>
            <a:ext cx="2834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200"/>
              <a:buFont typeface="Calibri"/>
              <a:buNone/>
            </a:pPr>
            <a:r>
              <a:rPr b="1" lang="en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Poisson Fit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Calibri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Handles overdispersion; similar pattern.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6126480" y="3063240"/>
            <a:ext cx="28346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200"/>
              <a:buFont typeface="Calibri"/>
              <a:buNone/>
            </a:pPr>
            <a:r>
              <a:rPr b="1" lang="en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ARIMA Forecast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Calibri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Counterfactual baseline vs. observed drop.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1450800" y="4192875"/>
            <a:ext cx="62424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B579A"/>
              </a:buClr>
              <a:buSzPts val="1200"/>
              <a:buFont typeface="Calibri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models agree on a structural break following ChatGPT’s release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2800"/>
              <a:buFont typeface="Calibri"/>
              <a:buNone/>
            </a:pPr>
            <a:r>
              <a:rPr b="1" lang="en" sz="2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Survey Results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7" name="Google Shape;1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25" y="1188725"/>
            <a:ext cx="4224171" cy="234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8" name="Google Shape;11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3975" y="1153500"/>
            <a:ext cx="4224174" cy="234676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/>
          <p:nvPr/>
        </p:nvSpPr>
        <p:spPr>
          <a:xfrm>
            <a:off x="457200" y="3749040"/>
            <a:ext cx="8686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200"/>
              <a:buFont typeface="Calibri"/>
              <a:buNone/>
            </a:pPr>
            <a:r>
              <a:rPr b="1" lang="en" sz="130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ChatGPT adoption is widespread, especially among heavy coders</a:t>
            </a:r>
            <a:endParaRPr b="1" sz="1300">
              <a:solidFill>
                <a:srgbClr val="0099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1200"/>
              <a:buFont typeface="Calibri"/>
              <a:buNone/>
            </a:pPr>
            <a:br>
              <a:rPr b="1" lang="en" sz="13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Self‑reported ChatGPT use does not significantly distinguish daily visitors from others; age and year matter more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1537950" y="376050"/>
            <a:ext cx="60681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2800"/>
              <a:buFont typeface="Calibri"/>
              <a:buNone/>
            </a:pPr>
            <a:r>
              <a:rPr b="1" lang="en" sz="2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Key Findings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566820" y="971550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answers dropped sharply after ChatGPT’s release and continued on a lower trend.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and moderation events aligned with further dips, suggesting compounding effects.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ARIMA counterfactuals confirm deviations well outside forecast bounds.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evidence shows a substitution effect: heavy ChatGPT users visit SO less often.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457200" y="32004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ACC"/>
              </a:buClr>
              <a:buSzPts val="2800"/>
              <a:buFont typeface="Calibri"/>
              <a:buNone/>
            </a:pPr>
            <a:r>
              <a:rPr b="1" lang="en" sz="2800">
                <a:solidFill>
                  <a:srgbClr val="007ACC"/>
                </a:solidFill>
                <a:latin typeface="Calibri"/>
                <a:ea typeface="Calibri"/>
                <a:cs typeface="Calibri"/>
                <a:sym typeface="Calibri"/>
              </a:rPr>
              <a:t>Limitations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685795" y="1108653"/>
            <a:ext cx="7772400" cy="29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Causality remains tentative: multiple overlapping events confound attribution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SEDE data may exclude shadow moderation queues or private content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responses are self‑reported and may not represent all user segments.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factors (e.g., economy, other tools) could influence answer supply.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